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notesMasterIdLst>
    <p:notesMasterId r:id="rId16"/>
  </p:notesMasterIdLst>
  <p:handoutMasterIdLst>
    <p:handoutMasterId r:id="rId17"/>
  </p:handoutMasterIdLst>
  <p:sldIdLst>
    <p:sldId id="256" r:id="rId3"/>
    <p:sldId id="277" r:id="rId4"/>
    <p:sldId id="2147376073" r:id="rId5"/>
    <p:sldId id="1628" r:id="rId6"/>
    <p:sldId id="2147376053" r:id="rId7"/>
    <p:sldId id="2147376057" r:id="rId8"/>
    <p:sldId id="2147376070" r:id="rId9"/>
    <p:sldId id="2147376049" r:id="rId10"/>
    <p:sldId id="2147376058" r:id="rId11"/>
    <p:sldId id="2147376064" r:id="rId12"/>
    <p:sldId id="2147376077" r:id="rId13"/>
    <p:sldId id="269" r:id="rId14"/>
    <p:sldId id="282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20D390-134E-B7CC-EA4B-E945ACF4B592}" name="Davide Simonetti" initials="DS" userId="S::d.simonetti@stamtech.com::a10dd006-d755-4590-a1a9-e69a96fbae2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D6ED"/>
    <a:srgbClr val="1D3964"/>
    <a:srgbClr val="FFFFFF"/>
    <a:srgbClr val="FBB03B"/>
    <a:srgbClr val="F8F8F8"/>
    <a:srgbClr val="CED4DD"/>
    <a:srgbClr val="002395"/>
    <a:srgbClr val="FFB5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5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1D201E5-BB2E-6B5E-BF3B-1621D04DA9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F17FC15-817E-C061-5546-38198ECA80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94336-2A40-4F3B-86D6-8F967A8B2562}" type="datetimeFigureOut">
              <a:rPr lang="it-IT" smtClean="0"/>
              <a:t>16/04/2026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0CBDA14-0765-F367-2BC5-5D275F3ED2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1F96757-BD65-7623-5755-818D6BD4ED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0C6B3-39D3-4BA9-BBBC-ACB6B652C6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082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DF26E-A4DB-4711-B05F-141DF3CAF0E4}" type="datetimeFigureOut">
              <a:rPr lang="it-IT" smtClean="0"/>
              <a:t>16/04/2026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188AB-88C2-4EE4-AF1B-029102A65C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6432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88AB-88C2-4EE4-AF1B-029102A65C6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287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76E93-43BD-AA19-A178-3ECEF7302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5A686BF-0167-52C6-8BDF-AAB1CA5BA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9C81B2F-93D7-4C98-62CA-B85CA102EE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AF10DC3-9C45-D7AA-9924-1129F1D41D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88AB-88C2-4EE4-AF1B-029102A65C6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591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AFCAE-440D-45C1-86EF-0BEF86D3A13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59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55F9BD-0113-3054-0950-1E937119DEA7}"/>
              </a:ext>
            </a:extLst>
          </p:cNvPr>
          <p:cNvSpPr txBox="1"/>
          <p:nvPr userDrawn="1"/>
        </p:nvSpPr>
        <p:spPr>
          <a:xfrm>
            <a:off x="2969900" y="3429000"/>
            <a:ext cx="62521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Bahnschrift" panose="020B0502040204020203" pitchFamily="34" charset="0"/>
              </a:rPr>
              <a:t>PROMOTING A JUST TRANSITION </a:t>
            </a:r>
          </a:p>
          <a:p>
            <a:pPr algn="ctr"/>
            <a:r>
              <a:rPr lang="en-US" sz="2800" b="1">
                <a:solidFill>
                  <a:schemeClr val="bg1"/>
                </a:solidFill>
                <a:latin typeface="Bahnschrift" panose="020B0502040204020203" pitchFamily="34" charset="0"/>
              </a:rPr>
              <a:t>TO GREEN HYDROGEN IN AFRICA</a:t>
            </a:r>
            <a:endParaRPr lang="it-IT" sz="28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pic>
        <p:nvPicPr>
          <p:cNvPr id="5" name="Immagine 4" descr="Immagine che contiene laser&#10;&#10;Descrizione generata automaticamente">
            <a:extLst>
              <a:ext uri="{FF2B5EF4-FFF2-40B4-BE49-F238E27FC236}">
                <a16:creationId xmlns:a16="http://schemas.microsoft.com/office/drawing/2014/main" id="{A88E7AD8-90B3-C4F1-8D3C-75F2FB2AB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8DC32C9B-43C0-FF86-1602-5A5EBA1AAE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726" y="755843"/>
            <a:ext cx="3460263" cy="91270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69C0CC1-5B7A-333E-A046-2436474AEED6}"/>
              </a:ext>
            </a:extLst>
          </p:cNvPr>
          <p:cNvSpPr txBox="1"/>
          <p:nvPr userDrawn="1"/>
        </p:nvSpPr>
        <p:spPr>
          <a:xfrm rot="16200000">
            <a:off x="-160180" y="5074969"/>
            <a:ext cx="22492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spcBef>
                <a:spcPts val="1195"/>
              </a:spcBef>
            </a:pPr>
            <a:r>
              <a:rPr lang="it-IT" sz="2000" spc="18">
                <a:solidFill>
                  <a:schemeClr val="bg1"/>
                </a:solidFill>
                <a:latin typeface="Raleway" pitchFamily="2" charset="0"/>
                <a:cs typeface="Trebuchet MS"/>
              </a:rPr>
              <a:t>stamtech.com</a:t>
            </a:r>
            <a:endParaRPr lang="it-IT" sz="200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21D79FB9-90EA-7B8A-6A28-584B8B186EAC}"/>
              </a:ext>
            </a:extLst>
          </p:cNvPr>
          <p:cNvCxnSpPr>
            <a:cxnSpLocks/>
          </p:cNvCxnSpPr>
          <p:nvPr userDrawn="1"/>
        </p:nvCxnSpPr>
        <p:spPr>
          <a:xfrm>
            <a:off x="964421" y="755843"/>
            <a:ext cx="0" cy="362726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1D9B37B6-B6E8-6FDA-8EFA-D64B519A68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8963" y="3970338"/>
            <a:ext cx="4713390" cy="412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Raleway Bold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4CBA3786-A91E-C884-A428-BFB880164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8962" y="3167320"/>
            <a:ext cx="4713391" cy="54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  <a:latin typeface="Raleway Black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2F643241-4E9D-B183-A53D-2D0F44F920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8962" y="4662550"/>
            <a:ext cx="4713390" cy="2835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/>
              <a:t>Name and </a:t>
            </a:r>
            <a:r>
              <a:rPr lang="it-IT" err="1"/>
              <a:t>Surname</a:t>
            </a:r>
            <a:r>
              <a:rPr lang="it-IT"/>
              <a:t> - Job</a:t>
            </a:r>
          </a:p>
        </p:txBody>
      </p:sp>
      <p:sp>
        <p:nvSpPr>
          <p:cNvPr id="23" name="Segnaposto testo 22">
            <a:extLst>
              <a:ext uri="{FF2B5EF4-FFF2-40B4-BE49-F238E27FC236}">
                <a16:creationId xmlns:a16="http://schemas.microsoft.com/office/drawing/2014/main" id="{DC76E33E-126F-4048-7CA3-F666AA6D5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9674" y="5170488"/>
            <a:ext cx="4712677" cy="2986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/>
              <a:t>Email</a:t>
            </a:r>
          </a:p>
        </p:txBody>
      </p:sp>
      <p:sp>
        <p:nvSpPr>
          <p:cNvPr id="25" name="Segnaposto testo 24">
            <a:extLst>
              <a:ext uri="{FF2B5EF4-FFF2-40B4-BE49-F238E27FC236}">
                <a16:creationId xmlns:a16="http://schemas.microsoft.com/office/drawing/2014/main" id="{DA4E8027-7BDA-DDC1-1630-0B8804D0D1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8962" y="6030865"/>
            <a:ext cx="4712677" cy="2986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/>
              <a:t>Date xx-xx-xx</a:t>
            </a:r>
          </a:p>
        </p:txBody>
      </p:sp>
    </p:spTree>
    <p:extLst>
      <p:ext uri="{BB962C8B-B14F-4D97-AF65-F5344CB8AC3E}">
        <p14:creationId xmlns:p14="http://schemas.microsoft.com/office/powerpoint/2010/main" val="85566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CA7C8B9-B30B-9935-B174-E1457564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0" t="-322" r="77859" b="322"/>
          <a:stretch/>
        </p:blipFill>
        <p:spPr>
          <a:xfrm>
            <a:off x="-62087" y="-32243"/>
            <a:ext cx="694878" cy="6930000"/>
          </a:xfrm>
          <a:prstGeom prst="rect">
            <a:avLst/>
          </a:prstGeom>
        </p:spPr>
      </p:pic>
      <p:sp>
        <p:nvSpPr>
          <p:cNvPr id="15" name="Segnaposto testo 11">
            <a:extLst>
              <a:ext uri="{FF2B5EF4-FFF2-40B4-BE49-F238E27FC236}">
                <a16:creationId xmlns:a16="http://schemas.microsoft.com/office/drawing/2014/main" id="{445BD227-459B-590E-9667-ED31DC164A6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3DD6094A-20FC-3C2D-0B2A-14899C0799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ED61A72D-4627-510C-974C-90CF3758D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8192471D-01B0-7754-973E-579CE00068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pic>
        <p:nvPicPr>
          <p:cNvPr id="17" name="Picture 37">
            <a:extLst>
              <a:ext uri="{FF2B5EF4-FFF2-40B4-BE49-F238E27FC236}">
                <a16:creationId xmlns:a16="http://schemas.microsoft.com/office/drawing/2014/main" id="{40BF0F21-45AB-BD7B-13B2-0BA80326E1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20" y="6564017"/>
            <a:ext cx="1636920" cy="10591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D5A4E64-E7E1-A550-07C2-B2012A85F7C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493" y="130337"/>
            <a:ext cx="3059810" cy="67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44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94">
          <p15:clr>
            <a:srgbClr val="FBAE40"/>
          </p15:clr>
        </p15:guide>
        <p15:guide id="2" orient="horz" pos="4133">
          <p15:clr>
            <a:srgbClr val="FBAE40"/>
          </p15:clr>
        </p15:guide>
        <p15:guide id="3" orient="horz" pos="420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749F866-CFFC-44EB-A4F4-DF6CBFB321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44" y="-34787"/>
            <a:ext cx="12315687" cy="6927574"/>
          </a:xfrm>
          <a:prstGeom prst="rect">
            <a:avLst/>
          </a:prstGeom>
        </p:spPr>
      </p:pic>
      <p:sp>
        <p:nvSpPr>
          <p:cNvPr id="8" name="Segnaposto testo 11">
            <a:extLst>
              <a:ext uri="{FF2B5EF4-FFF2-40B4-BE49-F238E27FC236}">
                <a16:creationId xmlns:a16="http://schemas.microsoft.com/office/drawing/2014/main" id="{CD164588-42C1-B3BB-CD09-A48F2BA998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30426" y="4285325"/>
            <a:ext cx="7931149" cy="525463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goes</a:t>
            </a:r>
            <a:r>
              <a:rPr lang="it-IT"/>
              <a:t> </a:t>
            </a:r>
            <a:r>
              <a:rPr lang="it-IT" err="1"/>
              <a:t>here</a:t>
            </a:r>
            <a:endParaRPr lang="en-GB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96284F4F-013E-85F2-1FE4-F033F2D19F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385" y="6585917"/>
            <a:ext cx="1636920" cy="105918"/>
          </a:xfrm>
          <a:prstGeom prst="rect">
            <a:avLst/>
          </a:prstGeom>
        </p:spPr>
      </p:pic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FB80CA3C-2532-9472-5E8A-7B5CF08858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99606" y="2203326"/>
            <a:ext cx="5792788" cy="2009899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/>
              <a:t>PRESENTATION</a:t>
            </a:r>
            <a:br>
              <a:rPr lang="it-IT"/>
            </a:br>
            <a:r>
              <a:rPr lang="it-IT"/>
              <a:t>TITLE GOES HERE</a:t>
            </a:r>
            <a:endParaRPr lang="en-GB"/>
          </a:p>
        </p:txBody>
      </p:sp>
      <p:sp>
        <p:nvSpPr>
          <p:cNvPr id="11" name="Segnaposto testo 11">
            <a:extLst>
              <a:ext uri="{FF2B5EF4-FFF2-40B4-BE49-F238E27FC236}">
                <a16:creationId xmlns:a16="http://schemas.microsoft.com/office/drawing/2014/main" id="{0BC7A44D-4260-DC33-F6A1-4ECCFE76E8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7720" y="5710764"/>
            <a:ext cx="2660235" cy="477694"/>
          </a:xfr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2">
                    <a:lumMod val="60000"/>
                    <a:lumOff val="40000"/>
                  </a:schemeClr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Name and </a:t>
            </a:r>
            <a:r>
              <a:rPr lang="it-IT" err="1"/>
              <a:t>Surname</a:t>
            </a:r>
            <a:r>
              <a:rPr lang="it-IT"/>
              <a:t> </a:t>
            </a:r>
            <a:r>
              <a:rPr lang="it-IT" err="1"/>
              <a:t>here</a:t>
            </a:r>
            <a:endParaRPr lang="en-GB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06A59F59-0B48-7817-858B-855309F79A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76939" y="5710764"/>
            <a:ext cx="2660235" cy="477694"/>
          </a:xfr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2">
                    <a:lumMod val="60000"/>
                    <a:lumOff val="40000"/>
                  </a:schemeClr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Position </a:t>
            </a:r>
            <a:r>
              <a:rPr lang="it-IT" err="1"/>
              <a:t>here</a:t>
            </a:r>
            <a:endParaRPr lang="en-GB"/>
          </a:p>
        </p:txBody>
      </p:sp>
      <p:sp>
        <p:nvSpPr>
          <p:cNvPr id="13" name="Segnaposto testo 11">
            <a:extLst>
              <a:ext uri="{FF2B5EF4-FFF2-40B4-BE49-F238E27FC236}">
                <a16:creationId xmlns:a16="http://schemas.microsoft.com/office/drawing/2014/main" id="{7547224F-7AF2-BB43-CF9B-F1BF0C766A3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06158" y="5699024"/>
            <a:ext cx="2438122" cy="488875"/>
          </a:xfr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2">
                    <a:lumMod val="60000"/>
                    <a:lumOff val="40000"/>
                  </a:schemeClr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Date and time </a:t>
            </a:r>
            <a:r>
              <a:rPr lang="it-IT" err="1"/>
              <a:t>here</a:t>
            </a:r>
            <a:endParaRPr lang="en-GB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1E04F56-2C56-CF21-2091-968EF97457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492" y="-11657"/>
            <a:ext cx="3369351" cy="102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55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>
          <p15:clr>
            <a:srgbClr val="FBAE40"/>
          </p15:clr>
        </p15:guide>
        <p15:guide id="2" pos="6494">
          <p15:clr>
            <a:srgbClr val="FBAE40"/>
          </p15:clr>
        </p15:guide>
        <p15:guide id="3" orient="horz" pos="422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CA7C8B9-B30B-9935-B174-E1457564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0" t="-322" r="77859" b="322"/>
          <a:stretch/>
        </p:blipFill>
        <p:spPr>
          <a:xfrm>
            <a:off x="-62087" y="-32243"/>
            <a:ext cx="694878" cy="6930000"/>
          </a:xfrm>
          <a:prstGeom prst="rect">
            <a:avLst/>
          </a:prstGeom>
        </p:spPr>
      </p:pic>
      <p:pic>
        <p:nvPicPr>
          <p:cNvPr id="2" name="Picture 5">
            <a:extLst>
              <a:ext uri="{FF2B5EF4-FFF2-40B4-BE49-F238E27FC236}">
                <a16:creationId xmlns:a16="http://schemas.microsoft.com/office/drawing/2014/main" id="{3DD6094A-20FC-3C2D-0B2A-14899C0799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ED61A72D-4627-510C-974C-90CF3758D0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4339" y="833861"/>
            <a:ext cx="7761038" cy="563779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>
              <a:defRPr sz="3200" b="0">
                <a:solidFill>
                  <a:srgbClr val="003249"/>
                </a:solidFill>
              </a:defRPr>
            </a:lvl1pPr>
          </a:lstStyle>
          <a:p>
            <a:r>
              <a:rPr lang="en-US"/>
              <a:t>Insert slide title here</a:t>
            </a:r>
            <a:endParaRPr lang="it-IT"/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8192471D-01B0-7754-973E-579CE00068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1510746"/>
            <a:ext cx="10634870" cy="4770784"/>
          </a:xfrm>
        </p:spPr>
        <p:txBody>
          <a:bodyPr>
            <a:normAutofit/>
          </a:bodyPr>
          <a:lstStyle>
            <a:lvl1pPr>
              <a:defRPr sz="2000" b="0" i="0">
                <a:solidFill>
                  <a:srgbClr val="003249"/>
                </a:solidFill>
                <a:latin typeface="NotesEsa" panose="02000506030000020004" pitchFamily="2" charset="77"/>
              </a:defRPr>
            </a:lvl1pPr>
          </a:lstStyle>
          <a:p>
            <a:pPr lvl="0"/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content</a:t>
            </a:r>
            <a:r>
              <a:rPr lang="it-IT"/>
              <a:t> </a:t>
            </a:r>
            <a:r>
              <a:rPr lang="it-IT" err="1"/>
              <a:t>here</a:t>
            </a:r>
            <a:endParaRPr lang="en-GB"/>
          </a:p>
        </p:txBody>
      </p:sp>
      <p:pic>
        <p:nvPicPr>
          <p:cNvPr id="17" name="Picture 37">
            <a:extLst>
              <a:ext uri="{FF2B5EF4-FFF2-40B4-BE49-F238E27FC236}">
                <a16:creationId xmlns:a16="http://schemas.microsoft.com/office/drawing/2014/main" id="{40BF0F21-45AB-BD7B-13B2-0BA80326E1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20" y="6564017"/>
            <a:ext cx="1636920" cy="10591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AE70F54-A138-2445-6374-80F2CE0ED62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493" y="-11657"/>
            <a:ext cx="3369348" cy="102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4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94">
          <p15:clr>
            <a:srgbClr val="FBAE40"/>
          </p15:clr>
        </p15:guide>
        <p15:guide id="2" orient="horz" pos="4133">
          <p15:clr>
            <a:srgbClr val="FBAE40"/>
          </p15:clr>
        </p15:guide>
        <p15:guide id="3" orient="horz" pos="420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page_dark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CA7C8B9-B30B-9935-B174-E1457564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0" t="-322" r="77859" b="322"/>
          <a:stretch/>
        </p:blipFill>
        <p:spPr>
          <a:xfrm>
            <a:off x="-62087" y="-32243"/>
            <a:ext cx="694878" cy="6930000"/>
          </a:xfrm>
          <a:prstGeom prst="rect">
            <a:avLst/>
          </a:prstGeom>
        </p:spPr>
      </p:pic>
      <p:sp>
        <p:nvSpPr>
          <p:cNvPr id="8" name="Title Placeholder 2">
            <a:extLst>
              <a:ext uri="{FF2B5EF4-FFF2-40B4-BE49-F238E27FC236}">
                <a16:creationId xmlns:a16="http://schemas.microsoft.com/office/drawing/2014/main" id="{60BF52A8-B665-DFE0-ECF6-10BB9BDEA9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4339" y="833861"/>
            <a:ext cx="7761038" cy="563779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 slide title here</a:t>
            </a:r>
            <a:endParaRPr lang="it-IT"/>
          </a:p>
        </p:txBody>
      </p:sp>
      <p:sp>
        <p:nvSpPr>
          <p:cNvPr id="9" name="Segnaposto testo 2">
            <a:extLst>
              <a:ext uri="{FF2B5EF4-FFF2-40B4-BE49-F238E27FC236}">
                <a16:creationId xmlns:a16="http://schemas.microsoft.com/office/drawing/2014/main" id="{C1B054FC-F61C-4012-352C-C2C1D6A4D2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1510746"/>
            <a:ext cx="10634870" cy="4770784"/>
          </a:xfrm>
        </p:spPr>
        <p:txBody>
          <a:bodyPr>
            <a:normAutofit/>
          </a:bodyPr>
          <a:lstStyle>
            <a:lvl1pPr>
              <a:defRPr sz="2000" b="0" i="0">
                <a:solidFill>
                  <a:schemeClr val="bg1"/>
                </a:solidFill>
                <a:latin typeface="NotesEsa" panose="02000506030000020004" pitchFamily="2" charset="77"/>
              </a:defRPr>
            </a:lvl1pPr>
          </a:lstStyle>
          <a:p>
            <a:pPr lvl="0"/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content</a:t>
            </a:r>
            <a:r>
              <a:rPr lang="it-IT"/>
              <a:t> </a:t>
            </a:r>
            <a:r>
              <a:rPr lang="it-IT" err="1"/>
              <a:t>here</a:t>
            </a:r>
            <a:endParaRPr lang="en-GB"/>
          </a:p>
        </p:txBody>
      </p:sp>
      <p:pic>
        <p:nvPicPr>
          <p:cNvPr id="13" name="Picture 37">
            <a:extLst>
              <a:ext uri="{FF2B5EF4-FFF2-40B4-BE49-F238E27FC236}">
                <a16:creationId xmlns:a16="http://schemas.microsoft.com/office/drawing/2014/main" id="{4015DC0D-F937-BE10-EDF4-AABEF92CBB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9A04268F-835A-AD3E-40F8-53FDAA0D14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385" y="6585917"/>
            <a:ext cx="1636920" cy="105918"/>
          </a:xfrm>
          <a:prstGeom prst="rect">
            <a:avLst/>
          </a:prstGeom>
        </p:spPr>
      </p:pic>
      <p:grpSp>
        <p:nvGrpSpPr>
          <p:cNvPr id="17" name="Gruppo 16">
            <a:extLst>
              <a:ext uri="{FF2B5EF4-FFF2-40B4-BE49-F238E27FC236}">
                <a16:creationId xmlns:a16="http://schemas.microsoft.com/office/drawing/2014/main" id="{6F86CA17-01F9-50D7-3E05-D624FAACACCB}"/>
              </a:ext>
            </a:extLst>
          </p:cNvPr>
          <p:cNvGrpSpPr/>
          <p:nvPr userDrawn="1"/>
        </p:nvGrpSpPr>
        <p:grpSpPr>
          <a:xfrm>
            <a:off x="7424247" y="183625"/>
            <a:ext cx="4413221" cy="670138"/>
            <a:chOff x="4330065" y="183625"/>
            <a:chExt cx="4413221" cy="670138"/>
          </a:xfrm>
        </p:grpSpPr>
        <p:pic>
          <p:nvPicPr>
            <p:cNvPr id="10" name="Immagine 9" descr="Immagine che contiene Carattere, testo, Elementi grafici, schermata&#10;&#10;Il contenuto generato dall'IA potrebbe non essere corretto.">
              <a:extLst>
                <a:ext uri="{FF2B5EF4-FFF2-40B4-BE49-F238E27FC236}">
                  <a16:creationId xmlns:a16="http://schemas.microsoft.com/office/drawing/2014/main" id="{09C2C766-5FD4-8558-6E02-EB63B38AFD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4330065" y="183625"/>
              <a:ext cx="3031768" cy="670138"/>
            </a:xfrm>
            <a:prstGeom prst="rect">
              <a:avLst/>
            </a:prstGeom>
          </p:spPr>
        </p:pic>
        <p:pic>
          <p:nvPicPr>
            <p:cNvPr id="12" name="Immagine 11" descr="Immagine che contiene testo, Carattere, schermata, numero&#10;&#10;Il contenuto generato dall'IA potrebbe non essere corretto.">
              <a:extLst>
                <a:ext uri="{FF2B5EF4-FFF2-40B4-BE49-F238E27FC236}">
                  <a16:creationId xmlns:a16="http://schemas.microsoft.com/office/drawing/2014/main" id="{2CA9D0EF-A749-9646-1C68-0CA54927DA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7651408" y="359568"/>
              <a:ext cx="1091878" cy="288000"/>
            </a:xfrm>
            <a:prstGeom prst="rect">
              <a:avLst/>
            </a:prstGeom>
          </p:spPr>
        </p:pic>
        <p:pic>
          <p:nvPicPr>
            <p:cNvPr id="16" name="Immagine 15" descr="Immagine che contiene Carattere, testo, Elementi grafici, schermata&#10;&#10;Il contenuto generato dall'IA potrebbe non essere corretto.">
              <a:extLst>
                <a:ext uri="{FF2B5EF4-FFF2-40B4-BE49-F238E27FC236}">
                  <a16:creationId xmlns:a16="http://schemas.microsoft.com/office/drawing/2014/main" id="{1C717965-742F-BADD-15F9-4D85CC16F8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 l="78808" r="13420"/>
            <a:stretch/>
          </p:blipFill>
          <p:spPr>
            <a:xfrm>
              <a:off x="7347423" y="183625"/>
              <a:ext cx="235627" cy="6701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1817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3624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55F9BD-0113-3054-0950-1E937119DEA7}"/>
              </a:ext>
            </a:extLst>
          </p:cNvPr>
          <p:cNvSpPr txBox="1"/>
          <p:nvPr userDrawn="1"/>
        </p:nvSpPr>
        <p:spPr>
          <a:xfrm>
            <a:off x="2969900" y="3429000"/>
            <a:ext cx="62521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ahnschrift" panose="020B0502040204020203" pitchFamily="34" charset="0"/>
              </a:rPr>
              <a:t>PROMOTING A JUST TRANSITION 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Bahnschrift" panose="020B0502040204020203" pitchFamily="34" charset="0"/>
              </a:rPr>
              <a:t>TO GREEN HYDROGEN IN AFRICA</a:t>
            </a:r>
            <a:endParaRPr lang="it-IT" sz="28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pic>
        <p:nvPicPr>
          <p:cNvPr id="5" name="Immagine 4" descr="Immagine che contiene laser&#10;&#10;Descrizione generata automaticamente">
            <a:extLst>
              <a:ext uri="{FF2B5EF4-FFF2-40B4-BE49-F238E27FC236}">
                <a16:creationId xmlns:a16="http://schemas.microsoft.com/office/drawing/2014/main" id="{A88E7AD8-90B3-C4F1-8D3C-75F2FB2AB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8DC32C9B-43C0-FF86-1602-5A5EBA1AAE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726" y="755843"/>
            <a:ext cx="3460263" cy="91270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69C0CC1-5B7A-333E-A046-2436474AEED6}"/>
              </a:ext>
            </a:extLst>
          </p:cNvPr>
          <p:cNvSpPr txBox="1"/>
          <p:nvPr userDrawn="1"/>
        </p:nvSpPr>
        <p:spPr>
          <a:xfrm rot="16200000">
            <a:off x="-160180" y="5074969"/>
            <a:ext cx="22492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spcBef>
                <a:spcPts val="1195"/>
              </a:spcBef>
            </a:pPr>
            <a:r>
              <a:rPr lang="it-IT" sz="2000" spc="18" dirty="0">
                <a:solidFill>
                  <a:schemeClr val="bg1"/>
                </a:solidFill>
                <a:latin typeface="Raleway" pitchFamily="2" charset="0"/>
                <a:cs typeface="Trebuchet MS"/>
              </a:rPr>
              <a:t>stamtech.com</a:t>
            </a:r>
            <a:endParaRPr lang="it-IT" sz="2000" dirty="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21D79FB9-90EA-7B8A-6A28-584B8B186EAC}"/>
              </a:ext>
            </a:extLst>
          </p:cNvPr>
          <p:cNvCxnSpPr>
            <a:cxnSpLocks/>
          </p:cNvCxnSpPr>
          <p:nvPr userDrawn="1"/>
        </p:nvCxnSpPr>
        <p:spPr>
          <a:xfrm>
            <a:off x="964421" y="755843"/>
            <a:ext cx="0" cy="362726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1D9B37B6-B6E8-6FDA-8EFA-D64B519A68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8963" y="3970338"/>
            <a:ext cx="4713390" cy="412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Raleway Bold" pitchFamily="2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4CBA3786-A91E-C884-A428-BFB880164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8962" y="3167320"/>
            <a:ext cx="4713391" cy="54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  <a:latin typeface="Raleway Black" pitchFamily="2" charset="0"/>
              </a:defRPr>
            </a:lvl1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2F643241-4E9D-B183-A53D-2D0F44F920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8962" y="4662550"/>
            <a:ext cx="4713390" cy="2835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 dirty="0"/>
              <a:t>Name and </a:t>
            </a:r>
            <a:r>
              <a:rPr lang="it-IT" dirty="0" err="1"/>
              <a:t>Surname</a:t>
            </a:r>
            <a:r>
              <a:rPr lang="it-IT" dirty="0"/>
              <a:t> - Job</a:t>
            </a:r>
          </a:p>
        </p:txBody>
      </p:sp>
      <p:sp>
        <p:nvSpPr>
          <p:cNvPr id="23" name="Segnaposto testo 22">
            <a:extLst>
              <a:ext uri="{FF2B5EF4-FFF2-40B4-BE49-F238E27FC236}">
                <a16:creationId xmlns:a16="http://schemas.microsoft.com/office/drawing/2014/main" id="{DC76E33E-126F-4048-7CA3-F666AA6D5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9674" y="5170488"/>
            <a:ext cx="4712677" cy="2986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 dirty="0"/>
              <a:t>Email</a:t>
            </a:r>
          </a:p>
        </p:txBody>
      </p:sp>
      <p:sp>
        <p:nvSpPr>
          <p:cNvPr id="25" name="Segnaposto testo 24">
            <a:extLst>
              <a:ext uri="{FF2B5EF4-FFF2-40B4-BE49-F238E27FC236}">
                <a16:creationId xmlns:a16="http://schemas.microsoft.com/office/drawing/2014/main" id="{DA4E8027-7BDA-DDC1-1630-0B8804D0D1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8962" y="6030865"/>
            <a:ext cx="4712677" cy="2986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 dirty="0"/>
              <a:t>Date xx-xx-xx</a:t>
            </a:r>
          </a:p>
        </p:txBody>
      </p:sp>
    </p:spTree>
    <p:extLst>
      <p:ext uri="{BB962C8B-B14F-4D97-AF65-F5344CB8AC3E}">
        <p14:creationId xmlns:p14="http://schemas.microsoft.com/office/powerpoint/2010/main" val="82988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ll/>
      </p:transition>
    </mc:Choice>
    <mc:Fallback xmlns="">
      <p:transition spd="slow" advClick="0" advTm="5000">
        <p:pull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:a16="http://schemas.microsoft.com/office/drawing/2014/main" id="{A28AA879-5845-4996-9A5E-3EFF6BCB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157" y="324923"/>
            <a:ext cx="9673018" cy="419096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latin typeface="Raleway Bold" pitchFamily="2" charset="0"/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enter</a:t>
            </a:r>
            <a:r>
              <a:rPr lang="it-IT" dirty="0"/>
              <a:t> </a:t>
            </a:r>
            <a:r>
              <a:rPr lang="it-IT" dirty="0" err="1"/>
              <a:t>title</a:t>
            </a:r>
            <a:endParaRPr lang="it-IT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EF29DACF-D45E-18B6-A39C-3740D481F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29" y="463810"/>
            <a:ext cx="1645515" cy="434031"/>
          </a:xfrm>
          <a:prstGeom prst="rect">
            <a:avLst/>
          </a:prstGeom>
        </p:spPr>
      </p:pic>
      <p:cxnSp>
        <p:nvCxnSpPr>
          <p:cNvPr id="4" name="Connettore diritto 7">
            <a:extLst>
              <a:ext uri="{FF2B5EF4-FFF2-40B4-BE49-F238E27FC236}">
                <a16:creationId xmlns:a16="http://schemas.microsoft.com/office/drawing/2014/main" id="{11D32132-7258-6C46-92D0-79EF2CFE9820}"/>
              </a:ext>
            </a:extLst>
          </p:cNvPr>
          <p:cNvCxnSpPr>
            <a:cxnSpLocks/>
          </p:cNvCxnSpPr>
          <p:nvPr userDrawn="1"/>
        </p:nvCxnSpPr>
        <p:spPr>
          <a:xfrm flipV="1">
            <a:off x="564282" y="878263"/>
            <a:ext cx="9399893" cy="2168"/>
          </a:xfrm>
          <a:prstGeom prst="line">
            <a:avLst/>
          </a:prstGeom>
          <a:ln w="38100">
            <a:solidFill>
              <a:srgbClr val="BD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10">
            <a:extLst>
              <a:ext uri="{FF2B5EF4-FFF2-40B4-BE49-F238E27FC236}">
                <a16:creationId xmlns:a16="http://schemas.microsoft.com/office/drawing/2014/main" id="{FF4243CA-5AB0-142C-4975-616BC1CF16E0}"/>
              </a:ext>
            </a:extLst>
          </p:cNvPr>
          <p:cNvCxnSpPr>
            <a:cxnSpLocks/>
          </p:cNvCxnSpPr>
          <p:nvPr userDrawn="1"/>
        </p:nvCxnSpPr>
        <p:spPr>
          <a:xfrm>
            <a:off x="294348" y="878263"/>
            <a:ext cx="34412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973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6 Types of Portfolio Management Styles You Should Know">
            <a:extLst>
              <a:ext uri="{FF2B5EF4-FFF2-40B4-BE49-F238E27FC236}">
                <a16:creationId xmlns:a16="http://schemas.microsoft.com/office/drawing/2014/main" id="{8A956F34-14D5-D314-DCA2-5E1A50DFD24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7" r="22971"/>
          <a:stretch>
            <a:fillRect/>
          </a:stretch>
        </p:blipFill>
        <p:spPr bwMode="auto">
          <a:xfrm>
            <a:off x="6153151" y="0"/>
            <a:ext cx="60388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A28AA879-5845-4996-9A5E-3EFF6BCB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157" y="324923"/>
            <a:ext cx="9673018" cy="419096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latin typeface="Raleway Bold" pitchFamily="2" charset="0"/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enter</a:t>
            </a:r>
            <a:r>
              <a:rPr lang="it-IT" dirty="0"/>
              <a:t> </a:t>
            </a:r>
            <a:r>
              <a:rPr lang="it-IT" dirty="0" err="1"/>
              <a:t>title</a:t>
            </a:r>
            <a:endParaRPr lang="it-IT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EF29DACF-D45E-18B6-A39C-3740D481F8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29" y="463810"/>
            <a:ext cx="1645515" cy="434031"/>
          </a:xfrm>
          <a:prstGeom prst="rect">
            <a:avLst/>
          </a:prstGeom>
        </p:spPr>
      </p:pic>
      <p:cxnSp>
        <p:nvCxnSpPr>
          <p:cNvPr id="4" name="Connettore diritto 7">
            <a:extLst>
              <a:ext uri="{FF2B5EF4-FFF2-40B4-BE49-F238E27FC236}">
                <a16:creationId xmlns:a16="http://schemas.microsoft.com/office/drawing/2014/main" id="{11D32132-7258-6C46-92D0-79EF2CFE9820}"/>
              </a:ext>
            </a:extLst>
          </p:cNvPr>
          <p:cNvCxnSpPr>
            <a:cxnSpLocks/>
          </p:cNvCxnSpPr>
          <p:nvPr userDrawn="1"/>
        </p:nvCxnSpPr>
        <p:spPr>
          <a:xfrm flipV="1">
            <a:off x="564282" y="878263"/>
            <a:ext cx="9399893" cy="2168"/>
          </a:xfrm>
          <a:prstGeom prst="line">
            <a:avLst/>
          </a:prstGeom>
          <a:ln w="38100">
            <a:solidFill>
              <a:srgbClr val="BD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10">
            <a:extLst>
              <a:ext uri="{FF2B5EF4-FFF2-40B4-BE49-F238E27FC236}">
                <a16:creationId xmlns:a16="http://schemas.microsoft.com/office/drawing/2014/main" id="{FF4243CA-5AB0-142C-4975-616BC1CF16E0}"/>
              </a:ext>
            </a:extLst>
          </p:cNvPr>
          <p:cNvCxnSpPr>
            <a:cxnSpLocks/>
          </p:cNvCxnSpPr>
          <p:nvPr userDrawn="1"/>
        </p:nvCxnSpPr>
        <p:spPr>
          <a:xfrm>
            <a:off x="294348" y="878263"/>
            <a:ext cx="34412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3742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6 Types of Portfolio Management Styles You Should Know">
            <a:extLst>
              <a:ext uri="{FF2B5EF4-FFF2-40B4-BE49-F238E27FC236}">
                <a16:creationId xmlns:a16="http://schemas.microsoft.com/office/drawing/2014/main" id="{8A956F34-14D5-D314-DCA2-5E1A50DFD24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5" r="27146"/>
          <a:stretch>
            <a:fillRect/>
          </a:stretch>
        </p:blipFill>
        <p:spPr bwMode="auto">
          <a:xfrm>
            <a:off x="6944750" y="0"/>
            <a:ext cx="5247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A28AA879-5845-4996-9A5E-3EFF6BCB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157" y="324923"/>
            <a:ext cx="9673018" cy="419096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latin typeface="Raleway Bold" pitchFamily="2" charset="0"/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enter</a:t>
            </a:r>
            <a:r>
              <a:rPr lang="it-IT" dirty="0"/>
              <a:t> </a:t>
            </a:r>
            <a:r>
              <a:rPr lang="it-IT" dirty="0" err="1"/>
              <a:t>title</a:t>
            </a:r>
            <a:endParaRPr lang="it-IT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EF29DACF-D45E-18B6-A39C-3740D481F8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29" y="463810"/>
            <a:ext cx="1645515" cy="434031"/>
          </a:xfrm>
          <a:prstGeom prst="rect">
            <a:avLst/>
          </a:prstGeom>
        </p:spPr>
      </p:pic>
      <p:cxnSp>
        <p:nvCxnSpPr>
          <p:cNvPr id="4" name="Connettore diritto 7">
            <a:extLst>
              <a:ext uri="{FF2B5EF4-FFF2-40B4-BE49-F238E27FC236}">
                <a16:creationId xmlns:a16="http://schemas.microsoft.com/office/drawing/2014/main" id="{11D32132-7258-6C46-92D0-79EF2CFE9820}"/>
              </a:ext>
            </a:extLst>
          </p:cNvPr>
          <p:cNvCxnSpPr>
            <a:cxnSpLocks/>
          </p:cNvCxnSpPr>
          <p:nvPr userDrawn="1"/>
        </p:nvCxnSpPr>
        <p:spPr>
          <a:xfrm flipV="1">
            <a:off x="564282" y="878263"/>
            <a:ext cx="9399893" cy="2168"/>
          </a:xfrm>
          <a:prstGeom prst="line">
            <a:avLst/>
          </a:prstGeom>
          <a:ln w="38100">
            <a:solidFill>
              <a:srgbClr val="BD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10">
            <a:extLst>
              <a:ext uri="{FF2B5EF4-FFF2-40B4-BE49-F238E27FC236}">
                <a16:creationId xmlns:a16="http://schemas.microsoft.com/office/drawing/2014/main" id="{FF4243CA-5AB0-142C-4975-616BC1CF16E0}"/>
              </a:ext>
            </a:extLst>
          </p:cNvPr>
          <p:cNvCxnSpPr>
            <a:cxnSpLocks/>
          </p:cNvCxnSpPr>
          <p:nvPr userDrawn="1"/>
        </p:nvCxnSpPr>
        <p:spPr>
          <a:xfrm>
            <a:off x="294348" y="878263"/>
            <a:ext cx="34412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048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956F34-14D5-D314-DCA2-5E1A50DFD24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/>
          <a:srcRect l="2679" r="13022"/>
          <a:stretch>
            <a:fillRect/>
          </a:stretch>
        </p:blipFill>
        <p:spPr bwMode="auto">
          <a:xfrm>
            <a:off x="6944751" y="0"/>
            <a:ext cx="5247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A28AA879-5845-4996-9A5E-3EFF6BCB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157" y="324923"/>
            <a:ext cx="9673018" cy="419096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latin typeface="Raleway Bold" pitchFamily="2" charset="0"/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enter</a:t>
            </a:r>
            <a:r>
              <a:rPr lang="it-IT" dirty="0"/>
              <a:t> </a:t>
            </a:r>
            <a:r>
              <a:rPr lang="it-IT" dirty="0" err="1"/>
              <a:t>title</a:t>
            </a:r>
            <a:endParaRPr lang="it-IT" dirty="0"/>
          </a:p>
        </p:txBody>
      </p:sp>
      <p:cxnSp>
        <p:nvCxnSpPr>
          <p:cNvPr id="4" name="Connettore diritto 7">
            <a:extLst>
              <a:ext uri="{FF2B5EF4-FFF2-40B4-BE49-F238E27FC236}">
                <a16:creationId xmlns:a16="http://schemas.microsoft.com/office/drawing/2014/main" id="{11D32132-7258-6C46-92D0-79EF2CFE9820}"/>
              </a:ext>
            </a:extLst>
          </p:cNvPr>
          <p:cNvCxnSpPr>
            <a:cxnSpLocks/>
          </p:cNvCxnSpPr>
          <p:nvPr userDrawn="1"/>
        </p:nvCxnSpPr>
        <p:spPr>
          <a:xfrm flipV="1">
            <a:off x="564282" y="878263"/>
            <a:ext cx="9399893" cy="2168"/>
          </a:xfrm>
          <a:prstGeom prst="line">
            <a:avLst/>
          </a:prstGeom>
          <a:ln w="38100">
            <a:solidFill>
              <a:srgbClr val="BD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10">
            <a:extLst>
              <a:ext uri="{FF2B5EF4-FFF2-40B4-BE49-F238E27FC236}">
                <a16:creationId xmlns:a16="http://schemas.microsoft.com/office/drawing/2014/main" id="{FF4243CA-5AB0-142C-4975-616BC1CF16E0}"/>
              </a:ext>
            </a:extLst>
          </p:cNvPr>
          <p:cNvCxnSpPr>
            <a:cxnSpLocks/>
          </p:cNvCxnSpPr>
          <p:nvPr userDrawn="1"/>
        </p:nvCxnSpPr>
        <p:spPr>
          <a:xfrm>
            <a:off x="294348" y="878263"/>
            <a:ext cx="34412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testo, Carattere, schermata, numero&#10;&#10;Descrizione generata automaticamente">
            <a:extLst>
              <a:ext uri="{FF2B5EF4-FFF2-40B4-BE49-F238E27FC236}">
                <a16:creationId xmlns:a16="http://schemas.microsoft.com/office/drawing/2014/main" id="{CCFAEE33-CA8A-3213-B9CB-204E7F4F8C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30" y="448568"/>
            <a:ext cx="1642323" cy="43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45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:a16="http://schemas.microsoft.com/office/drawing/2014/main" id="{A28AA879-5845-4996-9A5E-3EFF6BCB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156" y="324923"/>
            <a:ext cx="6734579" cy="419096"/>
          </a:xfrm>
          <a:prstGeom prst="rect">
            <a:avLst/>
          </a:prstGeom>
        </p:spPr>
        <p:txBody>
          <a:bodyPr/>
          <a:lstStyle>
            <a:lvl1pPr>
              <a:defRPr sz="2400" b="1">
                <a:latin typeface="Raleway Bold" pitchFamily="2" charset="0"/>
              </a:defRPr>
            </a:lvl1pPr>
          </a:lstStyle>
          <a:p>
            <a:r>
              <a:rPr lang="it-IT"/>
              <a:t>Click to </a:t>
            </a:r>
            <a:r>
              <a:rPr lang="it-IT" err="1"/>
              <a:t>enter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EF29DACF-D45E-18B6-A39C-3740D481F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30" y="463808"/>
            <a:ext cx="1645514" cy="434031"/>
          </a:xfrm>
          <a:prstGeom prst="rect">
            <a:avLst/>
          </a:prstGeom>
        </p:spPr>
      </p:pic>
      <p:cxnSp>
        <p:nvCxnSpPr>
          <p:cNvPr id="4" name="Connettore diritto 7">
            <a:extLst>
              <a:ext uri="{FF2B5EF4-FFF2-40B4-BE49-F238E27FC236}">
                <a16:creationId xmlns:a16="http://schemas.microsoft.com/office/drawing/2014/main" id="{11D32132-7258-6C46-92D0-79EF2CFE9820}"/>
              </a:ext>
            </a:extLst>
          </p:cNvPr>
          <p:cNvCxnSpPr>
            <a:cxnSpLocks/>
          </p:cNvCxnSpPr>
          <p:nvPr userDrawn="1"/>
        </p:nvCxnSpPr>
        <p:spPr>
          <a:xfrm flipV="1">
            <a:off x="564281" y="878263"/>
            <a:ext cx="9399893" cy="2168"/>
          </a:xfrm>
          <a:prstGeom prst="line">
            <a:avLst/>
          </a:prstGeom>
          <a:ln w="38100">
            <a:solidFill>
              <a:srgbClr val="BD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10">
            <a:extLst>
              <a:ext uri="{FF2B5EF4-FFF2-40B4-BE49-F238E27FC236}">
                <a16:creationId xmlns:a16="http://schemas.microsoft.com/office/drawing/2014/main" id="{FF4243CA-5AB0-142C-4975-616BC1CF16E0}"/>
              </a:ext>
            </a:extLst>
          </p:cNvPr>
          <p:cNvCxnSpPr>
            <a:cxnSpLocks/>
          </p:cNvCxnSpPr>
          <p:nvPr userDrawn="1"/>
        </p:nvCxnSpPr>
        <p:spPr>
          <a:xfrm>
            <a:off x="294346" y="878263"/>
            <a:ext cx="34412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4476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3C9BCDE-6FB5-D93F-839B-33506550922F}"/>
              </a:ext>
            </a:extLst>
          </p:cNvPr>
          <p:cNvSpPr txBox="1"/>
          <p:nvPr userDrawn="1"/>
        </p:nvSpPr>
        <p:spPr>
          <a:xfrm>
            <a:off x="2969900" y="3429000"/>
            <a:ext cx="62521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ahnschrift" panose="020B0502040204020203" pitchFamily="34" charset="0"/>
              </a:rPr>
              <a:t>PROMOTING A JUST TRANSITION 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Bahnschrift" panose="020B0502040204020203" pitchFamily="34" charset="0"/>
              </a:rPr>
              <a:t>TO GREEN HYDROGEN IN AFRICA</a:t>
            </a:r>
            <a:endParaRPr lang="it-IT" sz="28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pic>
        <p:nvPicPr>
          <p:cNvPr id="5" name="Immagine 4" descr="Immagine che contiene laser&#10;&#10;Descrizione generata automaticamente">
            <a:extLst>
              <a:ext uri="{FF2B5EF4-FFF2-40B4-BE49-F238E27FC236}">
                <a16:creationId xmlns:a16="http://schemas.microsoft.com/office/drawing/2014/main" id="{FCCA9E46-1CC2-5EC7-1E7C-FFC23F2B01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4EFA0DB-53A4-335D-AA8A-5E42D327B87E}"/>
              </a:ext>
            </a:extLst>
          </p:cNvPr>
          <p:cNvSpPr txBox="1"/>
          <p:nvPr userDrawn="1"/>
        </p:nvSpPr>
        <p:spPr>
          <a:xfrm>
            <a:off x="7202008" y="3814127"/>
            <a:ext cx="48982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Raleway Black" pitchFamily="2" charset="0"/>
              </a:rPr>
              <a:t>CONTACTS</a:t>
            </a:r>
            <a:r>
              <a:rPr lang="en-GB" sz="1800" b="1" dirty="0">
                <a:solidFill>
                  <a:schemeClr val="bg1"/>
                </a:solidFill>
                <a:latin typeface="Raleway" pitchFamily="2" charset="0"/>
              </a:rPr>
              <a:t> </a:t>
            </a:r>
            <a:endParaRPr lang="it-IT" sz="3200" b="1" dirty="0">
              <a:latin typeface="Raleway Black" pitchFamily="2" charset="0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1367C1D-BCD6-5CAB-D8AD-E2CEA7917616}"/>
              </a:ext>
            </a:extLst>
          </p:cNvPr>
          <p:cNvSpPr txBox="1"/>
          <p:nvPr userDrawn="1"/>
        </p:nvSpPr>
        <p:spPr>
          <a:xfrm>
            <a:off x="7762284" y="5501903"/>
            <a:ext cx="1092298" cy="28749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pc="112" dirty="0">
                <a:solidFill>
                  <a:schemeClr val="bg1"/>
                </a:solidFill>
                <a:latin typeface="Raleway" pitchFamily="2" charset="0"/>
                <a:cs typeface="Trebuchet MS"/>
              </a:rPr>
              <a:t>STAM</a:t>
            </a:r>
            <a:r>
              <a:rPr spc="-67" dirty="0">
                <a:solidFill>
                  <a:schemeClr val="bg1"/>
                </a:solidFill>
                <a:latin typeface="Raleway" pitchFamily="2" charset="0"/>
                <a:cs typeface="Trebuchet MS"/>
              </a:rPr>
              <a:t> </a:t>
            </a:r>
            <a:r>
              <a:rPr spc="-100" dirty="0">
                <a:solidFill>
                  <a:schemeClr val="bg1"/>
                </a:solidFill>
                <a:latin typeface="Raleway" pitchFamily="2" charset="0"/>
                <a:cs typeface="Trebuchet MS"/>
              </a:rPr>
              <a:t>S.r.l</a:t>
            </a:r>
            <a:endParaRPr dirty="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605A0CE-1674-00F8-57AB-5062BE3819C2}"/>
              </a:ext>
            </a:extLst>
          </p:cNvPr>
          <p:cNvSpPr txBox="1"/>
          <p:nvPr userDrawn="1"/>
        </p:nvSpPr>
        <p:spPr>
          <a:xfrm>
            <a:off x="7705471" y="4860202"/>
            <a:ext cx="1731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spcBef>
                <a:spcPts val="1195"/>
              </a:spcBef>
            </a:pPr>
            <a:r>
              <a:rPr lang="it-IT" sz="1800" spc="18" dirty="0">
                <a:solidFill>
                  <a:schemeClr val="bg1"/>
                </a:solidFill>
                <a:latin typeface="Raleway" pitchFamily="2" charset="0"/>
                <a:cs typeface="Trebuchet MS"/>
              </a:rPr>
              <a:t>stamtech.com</a:t>
            </a:r>
            <a:endParaRPr lang="it-IT" sz="1800" dirty="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C07E0453-1D87-0FC9-2070-5FDFC54D9C34}"/>
              </a:ext>
            </a:extLst>
          </p:cNvPr>
          <p:cNvSpPr txBox="1"/>
          <p:nvPr userDrawn="1"/>
        </p:nvSpPr>
        <p:spPr>
          <a:xfrm>
            <a:off x="7762284" y="6065972"/>
            <a:ext cx="2116866" cy="28749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it-IT" spc="112" dirty="0" err="1">
                <a:solidFill>
                  <a:schemeClr val="bg1"/>
                </a:solidFill>
                <a:latin typeface="Raleway" pitchFamily="2" charset="0"/>
                <a:cs typeface="Trebuchet MS"/>
              </a:rPr>
              <a:t>stam_tech</a:t>
            </a:r>
            <a:endParaRPr lang="it-IT" dirty="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pic>
        <p:nvPicPr>
          <p:cNvPr id="12" name="Immagine 11" descr="Immagine che contiene logo&#10;&#10;Descrizione generata automaticamente">
            <a:extLst>
              <a:ext uri="{FF2B5EF4-FFF2-40B4-BE49-F238E27FC236}">
                <a16:creationId xmlns:a16="http://schemas.microsoft.com/office/drawing/2014/main" id="{2825202D-D366-C19C-55B3-94EC356CE8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217" y="5476932"/>
            <a:ext cx="270233" cy="269651"/>
          </a:xfrm>
          <a:prstGeom prst="rect">
            <a:avLst/>
          </a:prstGeom>
        </p:spPr>
      </p:pic>
      <p:pic>
        <p:nvPicPr>
          <p:cNvPr id="14" name="Immagine 13" descr="Immagine che contiene freccia&#10;&#10;Descrizione generata automaticamente">
            <a:extLst>
              <a:ext uri="{FF2B5EF4-FFF2-40B4-BE49-F238E27FC236}">
                <a16:creationId xmlns:a16="http://schemas.microsoft.com/office/drawing/2014/main" id="{3746197D-3A5D-7846-3B6D-0E0B2325A6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593" y="6133587"/>
            <a:ext cx="273857" cy="191603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D8DBEC7-7E5A-B53A-2340-CAE7F2B7F88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949" y="4888334"/>
            <a:ext cx="313068" cy="31306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8932E6B-500A-75AD-2313-6B63832662CE}"/>
              </a:ext>
            </a:extLst>
          </p:cNvPr>
          <p:cNvSpPr txBox="1"/>
          <p:nvPr userDrawn="1"/>
        </p:nvSpPr>
        <p:spPr>
          <a:xfrm rot="16200000">
            <a:off x="-160180" y="5074969"/>
            <a:ext cx="22492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spcBef>
                <a:spcPts val="1195"/>
              </a:spcBef>
            </a:pPr>
            <a:r>
              <a:rPr lang="it-IT" sz="2000" spc="18" dirty="0">
                <a:solidFill>
                  <a:schemeClr val="bg1"/>
                </a:solidFill>
                <a:latin typeface="Raleway" pitchFamily="2" charset="0"/>
                <a:cs typeface="Trebuchet MS"/>
              </a:rPr>
              <a:t>stamtech.com</a:t>
            </a:r>
            <a:endParaRPr lang="it-IT" sz="2000" dirty="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27F7FF32-8EA4-4C3B-3FC8-6BB76C3B0502}"/>
              </a:ext>
            </a:extLst>
          </p:cNvPr>
          <p:cNvCxnSpPr>
            <a:cxnSpLocks/>
          </p:cNvCxnSpPr>
          <p:nvPr userDrawn="1"/>
        </p:nvCxnSpPr>
        <p:spPr>
          <a:xfrm>
            <a:off x="964421" y="755843"/>
            <a:ext cx="0" cy="362726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magine 17" descr="Immagine che contiene testo&#10;&#10;Descrizione generata automaticamente">
            <a:extLst>
              <a:ext uri="{FF2B5EF4-FFF2-40B4-BE49-F238E27FC236}">
                <a16:creationId xmlns:a16="http://schemas.microsoft.com/office/drawing/2014/main" id="{B14D6740-27EF-9385-DFF8-0B6648DBE79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726" y="755843"/>
            <a:ext cx="3460263" cy="912701"/>
          </a:xfrm>
          <a:prstGeom prst="rect">
            <a:avLst/>
          </a:prstGeom>
        </p:spPr>
      </p:pic>
      <p:sp>
        <p:nvSpPr>
          <p:cNvPr id="19" name="Segnaposto testo 20">
            <a:extLst>
              <a:ext uri="{FF2B5EF4-FFF2-40B4-BE49-F238E27FC236}">
                <a16:creationId xmlns:a16="http://schemas.microsoft.com/office/drawing/2014/main" id="{000E57DD-6E41-D8F7-94DA-60316D1900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9428" y="5478792"/>
            <a:ext cx="4713390" cy="2835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 dirty="0"/>
              <a:t>Name and </a:t>
            </a:r>
            <a:r>
              <a:rPr lang="it-IT" dirty="0" err="1"/>
              <a:t>Surname</a:t>
            </a:r>
            <a:r>
              <a:rPr lang="it-IT" dirty="0"/>
              <a:t> - Job</a:t>
            </a:r>
          </a:p>
        </p:txBody>
      </p:sp>
      <p:sp>
        <p:nvSpPr>
          <p:cNvPr id="20" name="Segnaposto testo 22">
            <a:extLst>
              <a:ext uri="{FF2B5EF4-FFF2-40B4-BE49-F238E27FC236}">
                <a16:creationId xmlns:a16="http://schemas.microsoft.com/office/drawing/2014/main" id="{AB70B481-327A-C996-E29A-52DFD15DD8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9428" y="6051418"/>
            <a:ext cx="4712677" cy="2986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 dirty="0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191542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ll/>
      </p:transition>
    </mc:Choice>
    <mc:Fallback xmlns="">
      <p:transition spd="slow" advClick="0" advTm="5000">
        <p:pull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B00C320-DD0A-7086-4A48-09AD730F9962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C0057FBC-E8B6-5060-6552-612C7A720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606" y="1887807"/>
            <a:ext cx="5109485" cy="349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bg1"/>
                </a:solidFill>
                <a:latin typeface="Raleway Black" pitchFamily="2" charset="0"/>
              </a:defRPr>
            </a:lvl1pPr>
          </a:lstStyle>
          <a:p>
            <a:pPr lvl="0"/>
            <a:r>
              <a:rPr lang="it-IT"/>
              <a:t>WRITE HERE YOUR TITLE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00D7BB83-4C56-1406-81DA-FD29CE91CA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3258" y="2633805"/>
            <a:ext cx="5109484" cy="241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CLIENT: text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7EBD7A16-8892-AF9E-0120-BCA769268A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3258" y="3012070"/>
            <a:ext cx="5109484" cy="2590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YEAR: text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A56B7C7E-D033-A5CF-A252-3CF6F0FF08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258" y="3403573"/>
            <a:ext cx="5109484" cy="2590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SERVICES: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558149FB-26B4-804E-63C3-4996030AF7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18" y="3795739"/>
            <a:ext cx="4854372" cy="626633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Text</a:t>
            </a:r>
          </a:p>
          <a:p>
            <a:pPr lvl="0"/>
            <a:r>
              <a:rPr lang="it-IT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429278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B00C320-DD0A-7086-4A48-09AD730F996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 descr="Immagine che contiene testo, Carattere, schermata, numero&#10;&#10;Descrizione generata automaticamente">
            <a:extLst>
              <a:ext uri="{FF2B5EF4-FFF2-40B4-BE49-F238E27FC236}">
                <a16:creationId xmlns:a16="http://schemas.microsoft.com/office/drawing/2014/main" id="{84BD861C-A241-6E0D-3D58-F382715FBE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30" y="448568"/>
            <a:ext cx="1642323" cy="433190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EAA89908-A74A-C11C-B24F-3E40AF4854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156" y="324923"/>
            <a:ext cx="6734579" cy="419096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Raleway Bold" pitchFamily="2" charset="0"/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enter</a:t>
            </a:r>
            <a:r>
              <a:rPr lang="it-IT" dirty="0"/>
              <a:t> </a:t>
            </a:r>
            <a:r>
              <a:rPr lang="it-IT" dirty="0" err="1"/>
              <a:t>title</a:t>
            </a:r>
            <a:endParaRPr lang="it-IT" dirty="0"/>
          </a:p>
        </p:txBody>
      </p:sp>
      <p:cxnSp>
        <p:nvCxnSpPr>
          <p:cNvPr id="11" name="Connettore diritto 7">
            <a:extLst>
              <a:ext uri="{FF2B5EF4-FFF2-40B4-BE49-F238E27FC236}">
                <a16:creationId xmlns:a16="http://schemas.microsoft.com/office/drawing/2014/main" id="{33FDAB59-C5F1-7AF1-000B-5787ABB86A8C}"/>
              </a:ext>
            </a:extLst>
          </p:cNvPr>
          <p:cNvCxnSpPr>
            <a:cxnSpLocks/>
          </p:cNvCxnSpPr>
          <p:nvPr userDrawn="1"/>
        </p:nvCxnSpPr>
        <p:spPr>
          <a:xfrm flipV="1">
            <a:off x="564281" y="878263"/>
            <a:ext cx="9399893" cy="2168"/>
          </a:xfrm>
          <a:prstGeom prst="line">
            <a:avLst/>
          </a:prstGeom>
          <a:ln w="38100">
            <a:solidFill>
              <a:srgbClr val="BD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0">
            <a:extLst>
              <a:ext uri="{FF2B5EF4-FFF2-40B4-BE49-F238E27FC236}">
                <a16:creationId xmlns:a16="http://schemas.microsoft.com/office/drawing/2014/main" id="{583ECCFC-585E-F877-FAA2-9EC42EE38227}"/>
              </a:ext>
            </a:extLst>
          </p:cNvPr>
          <p:cNvCxnSpPr>
            <a:cxnSpLocks/>
          </p:cNvCxnSpPr>
          <p:nvPr userDrawn="1"/>
        </p:nvCxnSpPr>
        <p:spPr>
          <a:xfrm>
            <a:off x="294346" y="878263"/>
            <a:ext cx="34412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229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2DA07E9A-AF3B-E3C2-E9D2-87921AF5A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7409" y="324923"/>
            <a:ext cx="6734579" cy="419096"/>
          </a:xfrm>
          <a:prstGeom prst="rect">
            <a:avLst/>
          </a:prstGeom>
        </p:spPr>
        <p:txBody>
          <a:bodyPr/>
          <a:lstStyle>
            <a:lvl1pPr>
              <a:defRPr sz="2400" b="1">
                <a:latin typeface="Raleway Bold" pitchFamily="2" charset="0"/>
              </a:defRPr>
            </a:lvl1pPr>
          </a:lstStyle>
          <a:p>
            <a:r>
              <a:rPr lang="it-IT"/>
              <a:t>Click to </a:t>
            </a:r>
            <a:r>
              <a:rPr lang="it-IT" err="1"/>
              <a:t>enter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C1044B49-EB6D-775A-9261-6354D56889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30" y="463808"/>
            <a:ext cx="1645514" cy="434031"/>
          </a:xfrm>
          <a:prstGeom prst="rect">
            <a:avLst/>
          </a:prstGeom>
        </p:spPr>
      </p:pic>
      <p:cxnSp>
        <p:nvCxnSpPr>
          <p:cNvPr id="7" name="Connettore diritto 7">
            <a:extLst>
              <a:ext uri="{FF2B5EF4-FFF2-40B4-BE49-F238E27FC236}">
                <a16:creationId xmlns:a16="http://schemas.microsoft.com/office/drawing/2014/main" id="{35EF039D-8DFA-97BC-F79D-BEB045D1D2FE}"/>
              </a:ext>
            </a:extLst>
          </p:cNvPr>
          <p:cNvCxnSpPr>
            <a:cxnSpLocks/>
          </p:cNvCxnSpPr>
          <p:nvPr userDrawn="1"/>
        </p:nvCxnSpPr>
        <p:spPr>
          <a:xfrm flipV="1">
            <a:off x="564281" y="878263"/>
            <a:ext cx="9399893" cy="2168"/>
          </a:xfrm>
          <a:prstGeom prst="line">
            <a:avLst/>
          </a:prstGeom>
          <a:ln w="38100">
            <a:solidFill>
              <a:srgbClr val="BD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10">
            <a:extLst>
              <a:ext uri="{FF2B5EF4-FFF2-40B4-BE49-F238E27FC236}">
                <a16:creationId xmlns:a16="http://schemas.microsoft.com/office/drawing/2014/main" id="{976F04C9-18F8-F30B-200D-29E8F13E396C}"/>
              </a:ext>
            </a:extLst>
          </p:cNvPr>
          <p:cNvCxnSpPr>
            <a:cxnSpLocks/>
          </p:cNvCxnSpPr>
          <p:nvPr userDrawn="1"/>
        </p:nvCxnSpPr>
        <p:spPr>
          <a:xfrm>
            <a:off x="294346" y="878263"/>
            <a:ext cx="34412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BFAD32ED-192F-1C38-860C-93250A461C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4347" y="1875588"/>
            <a:ext cx="6492966" cy="403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it-IT" sz="1800" kern="1200" dirty="0">
                <a:solidFill>
                  <a:schemeClr val="tx1"/>
                </a:solidFill>
                <a:latin typeface="Raleway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it-IT"/>
              <a:t>Write </a:t>
            </a:r>
            <a:r>
              <a:rPr lang="it-IT" err="1"/>
              <a:t>here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description</a:t>
            </a:r>
          </a:p>
        </p:txBody>
      </p:sp>
    </p:spTree>
    <p:extLst>
      <p:ext uri="{BB962C8B-B14F-4D97-AF65-F5344CB8AC3E}">
        <p14:creationId xmlns:p14="http://schemas.microsoft.com/office/powerpoint/2010/main" val="3249816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3DD7FAC1-486E-CF10-80FC-5E72AFEE33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r="119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6578694-0372-D361-C14D-A30F67D8B02D}"/>
              </a:ext>
            </a:extLst>
          </p:cNvPr>
          <p:cNvSpPr txBox="1"/>
          <p:nvPr userDrawn="1"/>
        </p:nvSpPr>
        <p:spPr>
          <a:xfrm rot="16200000">
            <a:off x="10230678" y="5072856"/>
            <a:ext cx="22492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spcBef>
                <a:spcPts val="1195"/>
              </a:spcBef>
            </a:pPr>
            <a:r>
              <a:rPr lang="it-IT" sz="2000" spc="18">
                <a:solidFill>
                  <a:schemeClr val="bg1"/>
                </a:solidFill>
                <a:latin typeface="Raleway" pitchFamily="2" charset="0"/>
                <a:cs typeface="Trebuchet MS"/>
              </a:rPr>
              <a:t>stamtech.com</a:t>
            </a:r>
            <a:endParaRPr lang="it-IT" sz="200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BD54B4A6-2FFB-9FD3-9DE8-91209BF22BD3}"/>
              </a:ext>
            </a:extLst>
          </p:cNvPr>
          <p:cNvCxnSpPr>
            <a:cxnSpLocks/>
          </p:cNvCxnSpPr>
          <p:nvPr userDrawn="1"/>
        </p:nvCxnSpPr>
        <p:spPr>
          <a:xfrm>
            <a:off x="11355279" y="905605"/>
            <a:ext cx="0" cy="359225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F6BCE9EF-7E48-9EE6-07D8-F4000B6252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20" y="916825"/>
            <a:ext cx="3448003" cy="909467"/>
          </a:xfrm>
          <a:prstGeom prst="rect">
            <a:avLst/>
          </a:prstGeom>
        </p:spPr>
      </p:pic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D22D0EB-DF9C-CFBF-51A9-E2453B648C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8531" y="3244594"/>
            <a:ext cx="6262349" cy="178711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Raleway 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800" b="1">
                <a:solidFill>
                  <a:schemeClr val="bg1"/>
                </a:solidFill>
                <a:latin typeface="Raleway Bold" pitchFamily="2" charset="0"/>
              </a:rPr>
              <a:t>IF YOU NEED TO ADD A SECTION WRITE HERE SECTION’S TITLE USING THIS BACKGROUNG</a:t>
            </a:r>
            <a:endParaRPr lang="it-IT" sz="2800" b="1">
              <a:latin typeface="Raleway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355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B00C320-DD0A-7086-4A48-09AD730F9962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C0057FBC-E8B6-5060-6552-612C7A720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606" y="1887807"/>
            <a:ext cx="5109485" cy="349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bg1"/>
                </a:solidFill>
                <a:latin typeface="Raleway Black" pitchFamily="2" charset="0"/>
              </a:defRPr>
            </a:lvl1pPr>
          </a:lstStyle>
          <a:p>
            <a:pPr lvl="0"/>
            <a:r>
              <a:rPr lang="it-IT"/>
              <a:t>WRITE HERE YOUR TITLE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00D7BB83-4C56-1406-81DA-FD29CE91CA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3258" y="2633805"/>
            <a:ext cx="5109484" cy="241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CLIENT: text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7EBD7A16-8892-AF9E-0120-BCA769268A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3258" y="3012070"/>
            <a:ext cx="5109484" cy="2590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YEAR: text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A56B7C7E-D033-A5CF-A252-3CF6F0FF08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258" y="3403573"/>
            <a:ext cx="5109484" cy="2590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SERVICES: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558149FB-26B4-804E-63C3-4996030AF7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18" y="3795739"/>
            <a:ext cx="4854372" cy="626633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Text</a:t>
            </a:r>
          </a:p>
          <a:p>
            <a:pPr lvl="0"/>
            <a:r>
              <a:rPr lang="it-IT"/>
              <a:t>Text</a:t>
            </a:r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9EECC1A5-2A17-F7C3-8151-4C000FC4C6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30" y="463808"/>
            <a:ext cx="1645514" cy="43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96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B00C320-DD0A-7086-4A48-09AD730F996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 descr="Immagine che contiene testo, Carattere, schermata, numero&#10;&#10;Descrizione generata automaticamente">
            <a:extLst>
              <a:ext uri="{FF2B5EF4-FFF2-40B4-BE49-F238E27FC236}">
                <a16:creationId xmlns:a16="http://schemas.microsoft.com/office/drawing/2014/main" id="{84BD861C-A241-6E0D-3D58-F382715FBE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30" y="448568"/>
            <a:ext cx="1642323" cy="433190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EAA89908-A74A-C11C-B24F-3E40AF4854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156" y="324923"/>
            <a:ext cx="6734579" cy="419096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Raleway Bold" pitchFamily="2" charset="0"/>
              </a:defRPr>
            </a:lvl1pPr>
          </a:lstStyle>
          <a:p>
            <a:r>
              <a:rPr lang="it-IT"/>
              <a:t>Click to </a:t>
            </a:r>
            <a:r>
              <a:rPr lang="it-IT" err="1"/>
              <a:t>enter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cxnSp>
        <p:nvCxnSpPr>
          <p:cNvPr id="11" name="Connettore diritto 7">
            <a:extLst>
              <a:ext uri="{FF2B5EF4-FFF2-40B4-BE49-F238E27FC236}">
                <a16:creationId xmlns:a16="http://schemas.microsoft.com/office/drawing/2014/main" id="{33FDAB59-C5F1-7AF1-000B-5787ABB86A8C}"/>
              </a:ext>
            </a:extLst>
          </p:cNvPr>
          <p:cNvCxnSpPr>
            <a:cxnSpLocks/>
          </p:cNvCxnSpPr>
          <p:nvPr userDrawn="1"/>
        </p:nvCxnSpPr>
        <p:spPr>
          <a:xfrm flipV="1">
            <a:off x="564281" y="878263"/>
            <a:ext cx="9399893" cy="2168"/>
          </a:xfrm>
          <a:prstGeom prst="line">
            <a:avLst/>
          </a:prstGeom>
          <a:ln w="38100">
            <a:solidFill>
              <a:srgbClr val="BD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0">
            <a:extLst>
              <a:ext uri="{FF2B5EF4-FFF2-40B4-BE49-F238E27FC236}">
                <a16:creationId xmlns:a16="http://schemas.microsoft.com/office/drawing/2014/main" id="{583ECCFC-585E-F877-FAA2-9EC42EE38227}"/>
              </a:ext>
            </a:extLst>
          </p:cNvPr>
          <p:cNvCxnSpPr>
            <a:cxnSpLocks/>
          </p:cNvCxnSpPr>
          <p:nvPr userDrawn="1"/>
        </p:nvCxnSpPr>
        <p:spPr>
          <a:xfrm>
            <a:off x="294346" y="878263"/>
            <a:ext cx="34412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400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3C9BCDE-6FB5-D93F-839B-33506550922F}"/>
              </a:ext>
            </a:extLst>
          </p:cNvPr>
          <p:cNvSpPr txBox="1"/>
          <p:nvPr userDrawn="1"/>
        </p:nvSpPr>
        <p:spPr>
          <a:xfrm>
            <a:off x="2969900" y="3429000"/>
            <a:ext cx="62521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Bahnschrift" panose="020B0502040204020203" pitchFamily="34" charset="0"/>
              </a:rPr>
              <a:t>PROMOTING A JUST TRANSITION </a:t>
            </a:r>
          </a:p>
          <a:p>
            <a:pPr algn="ctr"/>
            <a:r>
              <a:rPr lang="en-US" sz="2800" b="1">
                <a:solidFill>
                  <a:schemeClr val="bg1"/>
                </a:solidFill>
                <a:latin typeface="Bahnschrift" panose="020B0502040204020203" pitchFamily="34" charset="0"/>
              </a:rPr>
              <a:t>TO GREEN HYDROGEN IN AFRICA</a:t>
            </a:r>
            <a:endParaRPr lang="it-IT" sz="28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pic>
        <p:nvPicPr>
          <p:cNvPr id="5" name="Immagine 4" descr="Immagine che contiene laser&#10;&#10;Descrizione generata automaticamente">
            <a:extLst>
              <a:ext uri="{FF2B5EF4-FFF2-40B4-BE49-F238E27FC236}">
                <a16:creationId xmlns:a16="http://schemas.microsoft.com/office/drawing/2014/main" id="{FCCA9E46-1CC2-5EC7-1E7C-FFC23F2B01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4EFA0DB-53A4-335D-AA8A-5E42D327B87E}"/>
              </a:ext>
            </a:extLst>
          </p:cNvPr>
          <p:cNvSpPr txBox="1"/>
          <p:nvPr userDrawn="1"/>
        </p:nvSpPr>
        <p:spPr>
          <a:xfrm>
            <a:off x="7202008" y="3787042"/>
            <a:ext cx="48982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  <a:latin typeface="Raleway Black" pitchFamily="2" charset="0"/>
              </a:rPr>
              <a:t>CONTACTS</a:t>
            </a:r>
            <a:r>
              <a:rPr lang="en-GB" sz="1800" b="1">
                <a:solidFill>
                  <a:schemeClr val="bg1"/>
                </a:solidFill>
                <a:latin typeface="Raleway" pitchFamily="2" charset="0"/>
              </a:rPr>
              <a:t> </a:t>
            </a:r>
            <a:endParaRPr lang="it-IT" sz="3200" b="1">
              <a:latin typeface="Raleway Black" pitchFamily="2" charset="0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1367C1D-BCD6-5CAB-D8AD-E2CEA7917616}"/>
              </a:ext>
            </a:extLst>
          </p:cNvPr>
          <p:cNvSpPr txBox="1"/>
          <p:nvPr userDrawn="1"/>
        </p:nvSpPr>
        <p:spPr>
          <a:xfrm>
            <a:off x="7762284" y="5474818"/>
            <a:ext cx="1092298" cy="28749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pc="112">
                <a:solidFill>
                  <a:schemeClr val="bg1"/>
                </a:solidFill>
                <a:latin typeface="Raleway" pitchFamily="2" charset="0"/>
                <a:cs typeface="Trebuchet MS"/>
              </a:rPr>
              <a:t>STAM</a:t>
            </a:r>
            <a:r>
              <a:rPr spc="-67">
                <a:solidFill>
                  <a:schemeClr val="bg1"/>
                </a:solidFill>
                <a:latin typeface="Raleway" pitchFamily="2" charset="0"/>
                <a:cs typeface="Trebuchet MS"/>
              </a:rPr>
              <a:t> </a:t>
            </a:r>
            <a:r>
              <a:rPr spc="-100">
                <a:solidFill>
                  <a:schemeClr val="bg1"/>
                </a:solidFill>
                <a:latin typeface="Raleway" pitchFamily="2" charset="0"/>
                <a:cs typeface="Trebuchet MS"/>
              </a:rPr>
              <a:t>S.r.l</a:t>
            </a:r>
            <a:endParaRPr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605A0CE-1674-00F8-57AB-5062BE3819C2}"/>
              </a:ext>
            </a:extLst>
          </p:cNvPr>
          <p:cNvSpPr txBox="1"/>
          <p:nvPr userDrawn="1"/>
        </p:nvSpPr>
        <p:spPr>
          <a:xfrm>
            <a:off x="7705471" y="4833117"/>
            <a:ext cx="1731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spcBef>
                <a:spcPts val="1195"/>
              </a:spcBef>
            </a:pPr>
            <a:r>
              <a:rPr lang="it-IT" sz="1800" spc="18">
                <a:solidFill>
                  <a:schemeClr val="bg1"/>
                </a:solidFill>
                <a:latin typeface="Raleway" pitchFamily="2" charset="0"/>
                <a:cs typeface="Trebuchet MS"/>
              </a:rPr>
              <a:t>stamtech.com</a:t>
            </a:r>
            <a:endParaRPr lang="it-IT" sz="180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C07E0453-1D87-0FC9-2070-5FDFC54D9C34}"/>
              </a:ext>
            </a:extLst>
          </p:cNvPr>
          <p:cNvSpPr txBox="1"/>
          <p:nvPr userDrawn="1"/>
        </p:nvSpPr>
        <p:spPr>
          <a:xfrm>
            <a:off x="7762284" y="6065972"/>
            <a:ext cx="2116866" cy="28749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it-IT" spc="112" err="1">
                <a:solidFill>
                  <a:schemeClr val="bg1"/>
                </a:solidFill>
                <a:latin typeface="Raleway" pitchFamily="2" charset="0"/>
                <a:cs typeface="Trebuchet MS"/>
              </a:rPr>
              <a:t>stam_tech</a:t>
            </a:r>
            <a:endParaRPr lang="it-IT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pic>
        <p:nvPicPr>
          <p:cNvPr id="12" name="Immagine 11" descr="Immagine che contiene logo&#10;&#10;Descrizione generata automaticamente">
            <a:extLst>
              <a:ext uri="{FF2B5EF4-FFF2-40B4-BE49-F238E27FC236}">
                <a16:creationId xmlns:a16="http://schemas.microsoft.com/office/drawing/2014/main" id="{2825202D-D366-C19C-55B3-94EC356CE8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217" y="5449847"/>
            <a:ext cx="270233" cy="269651"/>
          </a:xfrm>
          <a:prstGeom prst="rect">
            <a:avLst/>
          </a:prstGeom>
        </p:spPr>
      </p:pic>
      <p:pic>
        <p:nvPicPr>
          <p:cNvPr id="14" name="Immagine 13" descr="Immagine che contiene freccia&#10;&#10;Descrizione generata automaticamente">
            <a:extLst>
              <a:ext uri="{FF2B5EF4-FFF2-40B4-BE49-F238E27FC236}">
                <a16:creationId xmlns:a16="http://schemas.microsoft.com/office/drawing/2014/main" id="{3746197D-3A5D-7846-3B6D-0E0B2325A6E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593" y="6133587"/>
            <a:ext cx="273857" cy="191603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D8DBEC7-7E5A-B53A-2340-CAE7F2B7F8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949" y="4861249"/>
            <a:ext cx="313068" cy="31306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8932E6B-500A-75AD-2313-6B63832662CE}"/>
              </a:ext>
            </a:extLst>
          </p:cNvPr>
          <p:cNvSpPr txBox="1"/>
          <p:nvPr userDrawn="1"/>
        </p:nvSpPr>
        <p:spPr>
          <a:xfrm rot="16200000">
            <a:off x="-160180" y="5074969"/>
            <a:ext cx="22492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spcBef>
                <a:spcPts val="1195"/>
              </a:spcBef>
            </a:pPr>
            <a:r>
              <a:rPr lang="it-IT" sz="2000" spc="18">
                <a:solidFill>
                  <a:schemeClr val="bg1"/>
                </a:solidFill>
                <a:latin typeface="Raleway" pitchFamily="2" charset="0"/>
                <a:cs typeface="Trebuchet MS"/>
              </a:rPr>
              <a:t>stamtech.com</a:t>
            </a:r>
            <a:endParaRPr lang="it-IT" sz="200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27F7FF32-8EA4-4C3B-3FC8-6BB76C3B0502}"/>
              </a:ext>
            </a:extLst>
          </p:cNvPr>
          <p:cNvCxnSpPr>
            <a:cxnSpLocks/>
          </p:cNvCxnSpPr>
          <p:nvPr userDrawn="1"/>
        </p:nvCxnSpPr>
        <p:spPr>
          <a:xfrm>
            <a:off x="964421" y="755843"/>
            <a:ext cx="0" cy="362726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magine 17" descr="Immagine che contiene testo&#10;&#10;Descrizione generata automaticamente">
            <a:extLst>
              <a:ext uri="{FF2B5EF4-FFF2-40B4-BE49-F238E27FC236}">
                <a16:creationId xmlns:a16="http://schemas.microsoft.com/office/drawing/2014/main" id="{B14D6740-27EF-9385-DFF8-0B6648DBE7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726" y="755843"/>
            <a:ext cx="3460263" cy="912701"/>
          </a:xfrm>
          <a:prstGeom prst="rect">
            <a:avLst/>
          </a:prstGeom>
        </p:spPr>
      </p:pic>
      <p:sp>
        <p:nvSpPr>
          <p:cNvPr id="19" name="Segnaposto testo 20">
            <a:extLst>
              <a:ext uri="{FF2B5EF4-FFF2-40B4-BE49-F238E27FC236}">
                <a16:creationId xmlns:a16="http://schemas.microsoft.com/office/drawing/2014/main" id="{000E57DD-6E41-D8F7-94DA-60316D1900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9428" y="5478792"/>
            <a:ext cx="4713390" cy="2835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/>
              <a:t>Name and </a:t>
            </a:r>
            <a:r>
              <a:rPr lang="it-IT" err="1"/>
              <a:t>Surname</a:t>
            </a:r>
            <a:r>
              <a:rPr lang="it-IT"/>
              <a:t> - Job</a:t>
            </a:r>
          </a:p>
        </p:txBody>
      </p:sp>
      <p:sp>
        <p:nvSpPr>
          <p:cNvPr id="20" name="Segnaposto testo 22">
            <a:extLst>
              <a:ext uri="{FF2B5EF4-FFF2-40B4-BE49-F238E27FC236}">
                <a16:creationId xmlns:a16="http://schemas.microsoft.com/office/drawing/2014/main" id="{AB70B481-327A-C996-E29A-52DFD15DD8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9428" y="6051418"/>
            <a:ext cx="4712677" cy="2986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1683451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749F866-CFFC-44EB-A4F4-DF6CBFB321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44" y="-34787"/>
            <a:ext cx="12315687" cy="6927574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96284F4F-013E-85F2-1FE4-F033F2D19F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385" y="6585917"/>
            <a:ext cx="1636920" cy="105918"/>
          </a:xfrm>
          <a:prstGeom prst="rect">
            <a:avLst/>
          </a:prstGeom>
        </p:spPr>
      </p:pic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FB80CA3C-2532-9472-5E8A-7B5CF08858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99606" y="2424050"/>
            <a:ext cx="5792788" cy="2009899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/>
              <a:t>The ESA Technology Broker</a:t>
            </a:r>
          </a:p>
          <a:p>
            <a:r>
              <a:rPr lang="it-IT"/>
              <a:t>For Italy</a:t>
            </a:r>
            <a:endParaRPr lang="en-GB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1E04F56-2C56-CF21-2091-968EF97457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492" y="130337"/>
            <a:ext cx="3059813" cy="67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32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>
          <p15:clr>
            <a:srgbClr val="FBAE40"/>
          </p15:clr>
        </p15:guide>
        <p15:guide id="2" pos="6494">
          <p15:clr>
            <a:srgbClr val="FBAE40"/>
          </p15:clr>
        </p15:guide>
        <p15:guide id="3" orient="horz" pos="422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page_dark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CA7C8B9-B30B-9935-B174-E1457564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0" t="-322" r="77859" b="322"/>
          <a:stretch/>
        </p:blipFill>
        <p:spPr>
          <a:xfrm>
            <a:off x="-62087" y="-32243"/>
            <a:ext cx="694878" cy="6930000"/>
          </a:xfrm>
          <a:prstGeom prst="rect">
            <a:avLst/>
          </a:prstGeom>
        </p:spPr>
      </p:pic>
      <p:sp>
        <p:nvSpPr>
          <p:cNvPr id="8" name="Title Placeholder 2">
            <a:extLst>
              <a:ext uri="{FF2B5EF4-FFF2-40B4-BE49-F238E27FC236}">
                <a16:creationId xmlns:a16="http://schemas.microsoft.com/office/drawing/2014/main" id="{60BF52A8-B665-DFE0-ECF6-10BB9BDEA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egnaposto testo 2">
            <a:extLst>
              <a:ext uri="{FF2B5EF4-FFF2-40B4-BE49-F238E27FC236}">
                <a16:creationId xmlns:a16="http://schemas.microsoft.com/office/drawing/2014/main" id="{C1B054FC-F61C-4012-352C-C2C1D6A4D2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pic>
        <p:nvPicPr>
          <p:cNvPr id="13" name="Picture 37">
            <a:extLst>
              <a:ext uri="{FF2B5EF4-FFF2-40B4-BE49-F238E27FC236}">
                <a16:creationId xmlns:a16="http://schemas.microsoft.com/office/drawing/2014/main" id="{4015DC0D-F937-BE10-EDF4-AABEF92CBB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sp>
        <p:nvSpPr>
          <p:cNvPr id="15" name="Segnaposto testo 11">
            <a:extLst>
              <a:ext uri="{FF2B5EF4-FFF2-40B4-BE49-F238E27FC236}">
                <a16:creationId xmlns:a16="http://schemas.microsoft.com/office/drawing/2014/main" id="{445BD227-459B-590E-9667-ED31DC164A6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bg1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pic>
        <p:nvPicPr>
          <p:cNvPr id="19" name="Picture 5">
            <a:extLst>
              <a:ext uri="{FF2B5EF4-FFF2-40B4-BE49-F238E27FC236}">
                <a16:creationId xmlns:a16="http://schemas.microsoft.com/office/drawing/2014/main" id="{9A04268F-835A-AD3E-40F8-53FDAA0D14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385" y="6585917"/>
            <a:ext cx="1636920" cy="10591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81F8241-3FB2-70D5-E041-9BAAFF2091C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492" y="130337"/>
            <a:ext cx="3059813" cy="67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01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581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7" r:id="rId3"/>
    <p:sldLayoutId id="2147483655" r:id="rId4"/>
    <p:sldLayoutId id="2147483656" r:id="rId5"/>
    <p:sldLayoutId id="2147483659" r:id="rId6"/>
    <p:sldLayoutId id="2147483658" r:id="rId7"/>
    <p:sldLayoutId id="2147483672" r:id="rId8"/>
    <p:sldLayoutId id="2147483669" r:id="rId9"/>
    <p:sldLayoutId id="2147483670" r:id="rId10"/>
    <p:sldLayoutId id="2147483665" r:id="rId11"/>
    <p:sldLayoutId id="2147483666" r:id="rId12"/>
    <p:sldLayoutId id="2147483673" r:id="rId13"/>
    <p:sldLayoutId id="214748367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39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svg"/><Relationship Id="rId9" Type="http://schemas.openxmlformats.org/officeDocument/2006/relationships/image" Target="../media/image3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astronomia&#10;&#10;Descrizione generata automaticamente">
            <a:extLst>
              <a:ext uri="{FF2B5EF4-FFF2-40B4-BE49-F238E27FC236}">
                <a16:creationId xmlns:a16="http://schemas.microsoft.com/office/drawing/2014/main" id="{C714B751-5E0F-121E-C5DB-E2D2F680A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85" y="0"/>
            <a:ext cx="12662603" cy="71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92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61EBC-6447-053C-7AB4-15CD5C36D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9D3AA726-2363-1DA2-6E45-CE506987CF7B}"/>
              </a:ext>
            </a:extLst>
          </p:cNvPr>
          <p:cNvSpPr txBox="1">
            <a:spLocks/>
          </p:cNvSpPr>
          <p:nvPr/>
        </p:nvSpPr>
        <p:spPr>
          <a:xfrm>
            <a:off x="294348" y="2045109"/>
            <a:ext cx="7620928" cy="4487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3249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Application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EO-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driven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platform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using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artificial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intelligence to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quantify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physical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climate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risks (e.g. floods,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wildfires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,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extreme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heat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) and support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resilience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planning for assets,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territories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and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portfolios</a:t>
            </a:r>
            <a:endParaRPr lang="it-IT" sz="1800" dirty="0">
              <a:solidFill>
                <a:schemeClr val="tx1"/>
              </a:solidFill>
              <a:latin typeface="Raleway" pitchFamily="2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Partners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GECOsistema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, MEEO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Target Stakeholders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Insurance and reinsurance, banks and investors, public authorities, infrastructure operators, corporate risk teams.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Relevance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Shows how EO + AI enable operational climate risk analytics for real-world decision making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Bridges space data with financial, infrastructure and urban resilience use cases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Demonstrates scalable downstream EO services aligned with ESG and adaptation needs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81B167E-6C75-6847-0E14-C1B65D5D0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project </a:t>
            </a:r>
            <a:r>
              <a:rPr lang="it-IT" dirty="0" err="1"/>
              <a:t>examples</a:t>
            </a:r>
            <a:r>
              <a:rPr lang="it-IT" dirty="0"/>
              <a:t> for </a:t>
            </a:r>
            <a:r>
              <a:rPr lang="it-IT" dirty="0" err="1"/>
              <a:t>inspiration</a:t>
            </a:r>
            <a:r>
              <a:rPr lang="it-IT" dirty="0"/>
              <a:t> (1/3)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603763E-25F2-2C9F-1CEC-3128CCAA2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30586" y="2039031"/>
            <a:ext cx="3596522" cy="36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5F8D320D-E2E2-B339-E7F5-4D65613E5BD2}"/>
              </a:ext>
            </a:extLst>
          </p:cNvPr>
          <p:cNvSpPr txBox="1">
            <a:spLocks/>
          </p:cNvSpPr>
          <p:nvPr/>
        </p:nvSpPr>
        <p:spPr>
          <a:xfrm>
            <a:off x="294346" y="1185016"/>
            <a:ext cx="8082737" cy="4190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dirty="0">
                <a:solidFill>
                  <a:schemeClr val="tx1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rgbClr val="1D3964"/>
                </a:solidFill>
              </a:rPr>
              <a:t>SaferPlaces</a:t>
            </a:r>
            <a:r>
              <a:rPr lang="en-US" b="1" dirty="0">
                <a:solidFill>
                  <a:srgbClr val="1D3964"/>
                </a:solidFill>
              </a:rPr>
              <a:t>: an AI-based digital twin platform for flood risk intelligence in urban areas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DD12E7E-1444-0360-0F78-CB9450A1A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04" y="2848075"/>
            <a:ext cx="4223086" cy="232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609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613BA-70FB-C90A-ACF4-AF71AD2FC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EDBF41F-035E-2139-71CE-61975FE7A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96835" y="3286343"/>
            <a:ext cx="3615379" cy="20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8B03D40D-07F8-6E59-98C6-03CF4E07E662}"/>
              </a:ext>
            </a:extLst>
          </p:cNvPr>
          <p:cNvSpPr txBox="1">
            <a:spLocks/>
          </p:cNvSpPr>
          <p:nvPr/>
        </p:nvSpPr>
        <p:spPr>
          <a:xfrm>
            <a:off x="294347" y="1897626"/>
            <a:ext cx="8515355" cy="42693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3249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Application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EO‑driven monitoring service that uses InSAR and other satellite data to build a digital twin of ground and infrastructure stability, tracking subsidence and deformation over time and delivering early‑warning insights for risk and maintenance planning.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Partners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DigiSky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StudioMapp</a:t>
            </a:r>
            <a:endParaRPr lang="en-US" sz="1800" dirty="0">
              <a:solidFill>
                <a:schemeClr val="tx1"/>
              </a:solidFill>
              <a:latin typeface="Raleway" pitchFamily="2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Target Stakeholders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Infrastructure managers (roads, rail, bridges), utilities and pipeline operators, cities and public authorities, engineering and insurance companies needing continuous, objective ground‑motion intelligence for risk management and planning.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Relevance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Shows how EO‑based ground motion monitoring can become a digital twin of terrain and infrastructure stability, not just a static map.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Bridges satellite data and operational asset management, enabling earlier interventions, better maintenance planning and reduced failure risk.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Demonstrates a repeatable service model that can scale across regions and sectors, turning subsidence and deformation data into actionable business value for non‑space markets.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960FF42-F437-4A1D-4344-6BA1DF55B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project </a:t>
            </a:r>
            <a:r>
              <a:rPr lang="it-IT" dirty="0" err="1"/>
              <a:t>examples</a:t>
            </a:r>
            <a:r>
              <a:rPr lang="it-IT" dirty="0"/>
              <a:t> for </a:t>
            </a:r>
            <a:r>
              <a:rPr lang="it-IT" dirty="0" err="1"/>
              <a:t>inspiration</a:t>
            </a:r>
            <a:r>
              <a:rPr lang="it-IT" dirty="0"/>
              <a:t> (2/3)</a:t>
            </a:r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1CC38146-1F86-2293-97CF-0CCE65687201}"/>
              </a:ext>
            </a:extLst>
          </p:cNvPr>
          <p:cNvSpPr txBox="1">
            <a:spLocks/>
          </p:cNvSpPr>
          <p:nvPr/>
        </p:nvSpPr>
        <p:spPr>
          <a:xfrm>
            <a:off x="294346" y="1185016"/>
            <a:ext cx="8082737" cy="4190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dirty="0">
                <a:solidFill>
                  <a:schemeClr val="tx1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rgbClr val="1D3964"/>
                </a:solidFill>
              </a:rPr>
              <a:t>Skymetry</a:t>
            </a:r>
            <a:r>
              <a:rPr lang="en-US" b="1" dirty="0">
                <a:solidFill>
                  <a:srgbClr val="1D3964"/>
                </a:solidFill>
              </a:rPr>
              <a:t>: Ground Motion Digital Twin</a:t>
            </a:r>
            <a:endParaRPr lang="it-IT" b="1" dirty="0">
              <a:solidFill>
                <a:srgbClr val="1D3964"/>
              </a:solidFill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D3BD0A1-252C-575C-0B2C-DAD4B6C6B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36715" y="1732104"/>
            <a:ext cx="2935618" cy="133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749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F0A40088-C9AA-D010-FD2F-0E29D447563D}"/>
              </a:ext>
            </a:extLst>
          </p:cNvPr>
          <p:cNvSpPr txBox="1">
            <a:spLocks/>
          </p:cNvSpPr>
          <p:nvPr/>
        </p:nvSpPr>
        <p:spPr>
          <a:xfrm>
            <a:off x="294347" y="1897626"/>
            <a:ext cx="8515355" cy="42693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3249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Application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End-to-end wildfire intelligence service that fuses thermal infrared data from more than 27 satellites – including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OroraTech’s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 own CubeSats – with AI analytics to detect, monitor and forecast wildfires in near real time.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Partners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OroraTech</a:t>
            </a:r>
            <a:endParaRPr lang="en-US" sz="1800" dirty="0">
              <a:solidFill>
                <a:schemeClr val="tx1"/>
              </a:solidFill>
              <a:latin typeface="Raleway" pitchFamily="2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Target Stakeholders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Forestry and environmental agencies, civil protection and emergency services, utilities and grid operators, insurers and large land/asset owners exposed to wildfire risk..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Relevance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Shows how EO + AI thermal data enable a wildfire digital twin, improving extreme weather and fire‑risk prediction.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Bridges space assets and NVIDIA Earth‑2, turning satellite data into a continuous simulation layer for operational decisions.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Demonstrates a scalable, subscription‑based service model for non‑space customers, beyond one‑off pilots or projects..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0D5562B-E880-0231-8A5F-1BC45BC5A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7576" y="2789116"/>
            <a:ext cx="461634" cy="49128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62F4C1F-FB0B-2B66-37D1-B0CA7FB1B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project </a:t>
            </a:r>
            <a:r>
              <a:rPr lang="it-IT" dirty="0" err="1"/>
              <a:t>examples</a:t>
            </a:r>
            <a:r>
              <a:rPr lang="it-IT" dirty="0"/>
              <a:t> for </a:t>
            </a:r>
            <a:r>
              <a:rPr lang="it-IT" dirty="0" err="1"/>
              <a:t>inspiration</a:t>
            </a:r>
            <a:r>
              <a:rPr lang="it-IT" dirty="0"/>
              <a:t> (3/3)</a:t>
            </a:r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CE48890D-8DF3-E02B-9A64-E4E1C1E40A87}"/>
              </a:ext>
            </a:extLst>
          </p:cNvPr>
          <p:cNvSpPr txBox="1">
            <a:spLocks/>
          </p:cNvSpPr>
          <p:nvPr/>
        </p:nvSpPr>
        <p:spPr>
          <a:xfrm>
            <a:off x="294346" y="1185016"/>
            <a:ext cx="8082737" cy="4190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dirty="0">
                <a:solidFill>
                  <a:schemeClr val="tx1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D3964"/>
                </a:solidFill>
              </a:rPr>
              <a:t>Forest-3: AI-powered thermal EO for a global wildfire digital twin</a:t>
            </a:r>
            <a:endParaRPr lang="it-IT" b="1" dirty="0">
              <a:solidFill>
                <a:srgbClr val="1D3964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40640CA-91FA-2686-262D-D2848DFA5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835" y="3034756"/>
            <a:ext cx="3615379" cy="253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roratech • Code for Earth">
            <a:extLst>
              <a:ext uri="{FF2B5EF4-FFF2-40B4-BE49-F238E27FC236}">
                <a16:creationId xmlns:a16="http://schemas.microsoft.com/office/drawing/2014/main" id="{702929F2-5C55-0F29-4A92-F0E9534B1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155" y="2056139"/>
            <a:ext cx="3122738" cy="68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55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63B5DB3-63DE-291C-B18D-80A7A3558A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9428" y="5420324"/>
            <a:ext cx="4713390" cy="283523"/>
          </a:xfrm>
        </p:spPr>
        <p:txBody>
          <a:bodyPr/>
          <a:lstStyle/>
          <a:p>
            <a:r>
              <a:rPr lang="it-IT" b="1" dirty="0"/>
              <a:t>Antonio Altana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9071351-0770-C7BE-639E-5DE78E1BB1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99428" y="5992950"/>
            <a:ext cx="4712677" cy="298626"/>
          </a:xfrm>
        </p:spPr>
        <p:txBody>
          <a:bodyPr/>
          <a:lstStyle/>
          <a:p>
            <a:r>
              <a:rPr lang="it-IT" dirty="0"/>
              <a:t>a.altana@stamtech.com</a:t>
            </a:r>
          </a:p>
        </p:txBody>
      </p:sp>
      <p:pic>
        <p:nvPicPr>
          <p:cNvPr id="2" name="Immagine 1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D054EA61-187E-FE99-FF9C-63C253FBF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344" y="194204"/>
            <a:ext cx="5919215" cy="180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07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335EC3-7A1B-62DC-A8FA-72536BC593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8962" y="2517057"/>
            <a:ext cx="7823606" cy="1779639"/>
          </a:xfrm>
        </p:spPr>
        <p:txBody>
          <a:bodyPr anchor="ctr"/>
          <a:lstStyle/>
          <a:p>
            <a:r>
              <a:rPr lang="it-IT" dirty="0"/>
              <a:t>L’iniziativa </a:t>
            </a:r>
            <a:r>
              <a:rPr lang="it-IT" dirty="0" err="1"/>
              <a:t>InCubed</a:t>
            </a:r>
            <a:r>
              <a:rPr lang="it-IT" dirty="0"/>
              <a:t> a supporto delle PMI per accedere ai bandi ESA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736332-5AB1-F706-BE85-71A3ECE97D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48961" y="4608737"/>
            <a:ext cx="6854384" cy="352439"/>
          </a:xfrm>
        </p:spPr>
        <p:txBody>
          <a:bodyPr/>
          <a:lstStyle/>
          <a:p>
            <a:r>
              <a:rPr lang="it-IT" sz="2400" b="1" dirty="0"/>
              <a:t>Antonio Altana– ESA </a:t>
            </a:r>
            <a:r>
              <a:rPr lang="it-IT" sz="2400" b="1" dirty="0" err="1"/>
              <a:t>InCubed</a:t>
            </a:r>
            <a:r>
              <a:rPr lang="it-IT" sz="2400" b="1" dirty="0"/>
              <a:t> Ambassador</a:t>
            </a:r>
          </a:p>
          <a:p>
            <a:endParaRPr lang="it-IT" sz="2400" b="1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4B7F163-1FDF-1063-EC02-F8DEF7EBBB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674" y="5216668"/>
            <a:ext cx="4712677" cy="298626"/>
          </a:xfrm>
        </p:spPr>
        <p:txBody>
          <a:bodyPr/>
          <a:lstStyle/>
          <a:p>
            <a:r>
              <a:rPr lang="it-IT" dirty="0"/>
              <a:t>a.altana@stamtech.com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8A912538-4BAD-D64A-88E7-0A9D6D5FA5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16/04/2026</a:t>
            </a:r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533E81E3-94CD-509D-E2EE-4E7FD4E3D881}"/>
              </a:ext>
            </a:extLst>
          </p:cNvPr>
          <p:cNvSpPr txBox="1">
            <a:spLocks/>
          </p:cNvSpPr>
          <p:nvPr/>
        </p:nvSpPr>
        <p:spPr>
          <a:xfrm>
            <a:off x="3748962" y="5121194"/>
            <a:ext cx="4713390" cy="2835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i="1"/>
          </a:p>
        </p:txBody>
      </p:sp>
      <p:pic>
        <p:nvPicPr>
          <p:cNvPr id="8" name="Immagine 7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CB31684C-852A-40B6-F38D-67A73B02F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344" y="194204"/>
            <a:ext cx="5919215" cy="180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12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AF50D-0B17-79DF-F877-A8C68AC3B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3">
            <a:extLst>
              <a:ext uri="{FF2B5EF4-FFF2-40B4-BE49-F238E27FC236}">
                <a16:creationId xmlns:a16="http://schemas.microsoft.com/office/drawing/2014/main" id="{31700C26-C7E0-1365-3F5F-E4F45D2E9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dirty="0"/>
              <a:t>STAM Today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60BC2201-A692-6950-3D90-E5A6C701EF8D}"/>
              </a:ext>
            </a:extLst>
          </p:cNvPr>
          <p:cNvGrpSpPr/>
          <p:nvPr/>
        </p:nvGrpSpPr>
        <p:grpSpPr>
          <a:xfrm>
            <a:off x="2658184" y="-100065"/>
            <a:ext cx="10048166" cy="6858000"/>
            <a:chOff x="3544009" y="0"/>
            <a:chExt cx="10048166" cy="6858000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F73DF14A-117F-B096-B36C-A8A69B6C2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t="55502" r="33857" b="-955"/>
            <a:stretch>
              <a:fillRect/>
            </a:stretch>
          </p:blipFill>
          <p:spPr>
            <a:xfrm>
              <a:off x="3544009" y="0"/>
              <a:ext cx="10048166" cy="6858000"/>
            </a:xfrm>
            <a:prstGeom prst="rect">
              <a:avLst/>
            </a:prstGeom>
          </p:spPr>
        </p:pic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36CE84B0-64AF-F124-F8F7-61C17AD043E3}"/>
                </a:ext>
              </a:extLst>
            </p:cNvPr>
            <p:cNvSpPr/>
            <p:nvPr/>
          </p:nvSpPr>
          <p:spPr>
            <a:xfrm>
              <a:off x="10632808" y="4228209"/>
              <a:ext cx="179327" cy="179327"/>
            </a:xfrm>
            <a:prstGeom prst="ellipse">
              <a:avLst/>
            </a:prstGeom>
            <a:solidFill>
              <a:srgbClr val="FAA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053D9337-2D34-6AC2-1D06-2BF0BB9D23D3}"/>
                </a:ext>
              </a:extLst>
            </p:cNvPr>
            <p:cNvSpPr/>
            <p:nvPr/>
          </p:nvSpPr>
          <p:spPr>
            <a:xfrm>
              <a:off x="11832857" y="4413247"/>
              <a:ext cx="173557" cy="173557"/>
            </a:xfrm>
            <a:prstGeom prst="ellipse">
              <a:avLst/>
            </a:prstGeom>
            <a:solidFill>
              <a:srgbClr val="FAA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uppo 12">
              <a:extLst>
                <a:ext uri="{FF2B5EF4-FFF2-40B4-BE49-F238E27FC236}">
                  <a16:creationId xmlns:a16="http://schemas.microsoft.com/office/drawing/2014/main" id="{94E75A42-336B-348B-3628-8246BA9089E5}"/>
                </a:ext>
              </a:extLst>
            </p:cNvPr>
            <p:cNvGrpSpPr/>
            <p:nvPr/>
          </p:nvGrpSpPr>
          <p:grpSpPr>
            <a:xfrm>
              <a:off x="9465217" y="3123782"/>
              <a:ext cx="355292" cy="355292"/>
              <a:chOff x="7794686" y="2002551"/>
              <a:chExt cx="395681" cy="395680"/>
            </a:xfrm>
            <a:solidFill>
              <a:srgbClr val="1D3963"/>
            </a:solidFill>
          </p:grpSpPr>
          <p:sp>
            <p:nvSpPr>
              <p:cNvPr id="102" name="Ovale 101">
                <a:extLst>
                  <a:ext uri="{FF2B5EF4-FFF2-40B4-BE49-F238E27FC236}">
                    <a16:creationId xmlns:a16="http://schemas.microsoft.com/office/drawing/2014/main" id="{4944515E-8477-5681-9D06-6B44DE2C47C0}"/>
                  </a:ext>
                </a:extLst>
              </p:cNvPr>
              <p:cNvSpPr/>
              <p:nvPr/>
            </p:nvSpPr>
            <p:spPr>
              <a:xfrm>
                <a:off x="7867383" y="2072081"/>
                <a:ext cx="243280" cy="243280"/>
              </a:xfrm>
              <a:prstGeom prst="ellipse">
                <a:avLst/>
              </a:prstGeom>
              <a:solidFill>
                <a:srgbClr val="FAA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Ovale 108">
                <a:extLst>
                  <a:ext uri="{FF2B5EF4-FFF2-40B4-BE49-F238E27FC236}">
                    <a16:creationId xmlns:a16="http://schemas.microsoft.com/office/drawing/2014/main" id="{20FD734C-CE2D-109D-3881-F846A00C39EF}"/>
                  </a:ext>
                </a:extLst>
              </p:cNvPr>
              <p:cNvSpPr/>
              <p:nvPr/>
            </p:nvSpPr>
            <p:spPr>
              <a:xfrm>
                <a:off x="7794686" y="2002551"/>
                <a:ext cx="395681" cy="395680"/>
              </a:xfrm>
              <a:prstGeom prst="ellipse">
                <a:avLst/>
              </a:prstGeom>
              <a:noFill/>
              <a:ln w="38100">
                <a:solidFill>
                  <a:srgbClr val="FAA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A127636C-CCA7-345C-F67C-BD604C51BA9E}"/>
                </a:ext>
              </a:extLst>
            </p:cNvPr>
            <p:cNvSpPr/>
            <p:nvPr/>
          </p:nvSpPr>
          <p:spPr>
            <a:xfrm>
              <a:off x="10463836" y="2737928"/>
              <a:ext cx="201189" cy="201189"/>
            </a:xfrm>
            <a:prstGeom prst="ellipse">
              <a:avLst/>
            </a:prstGeom>
            <a:solidFill>
              <a:srgbClr val="FAA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F6FAB55C-42ED-47C5-764C-F03A14947FF6}"/>
                </a:ext>
              </a:extLst>
            </p:cNvPr>
            <p:cNvSpPr/>
            <p:nvPr/>
          </p:nvSpPr>
          <p:spPr>
            <a:xfrm>
              <a:off x="9612612" y="5482286"/>
              <a:ext cx="179327" cy="179327"/>
            </a:xfrm>
            <a:prstGeom prst="ellipse">
              <a:avLst/>
            </a:prstGeom>
            <a:solidFill>
              <a:srgbClr val="FAA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ttangolo 23">
              <a:extLst>
                <a:ext uri="{FF2B5EF4-FFF2-40B4-BE49-F238E27FC236}">
                  <a16:creationId xmlns:a16="http://schemas.microsoft.com/office/drawing/2014/main" id="{F10F493C-1201-F99A-36B0-A30F99E28130}"/>
                </a:ext>
              </a:extLst>
            </p:cNvPr>
            <p:cNvSpPr/>
            <p:nvPr/>
          </p:nvSpPr>
          <p:spPr>
            <a:xfrm>
              <a:off x="9253071" y="5699135"/>
              <a:ext cx="1549263" cy="2785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1200" cap="none" spc="0" normalizeH="0" baseline="0" noProof="0">
                  <a:ln>
                    <a:noFill/>
                  </a:ln>
                  <a:solidFill>
                    <a:srgbClr val="FAAF3A"/>
                  </a:solidFill>
                  <a:effectLst/>
                  <a:uLnTx/>
                  <a:uFillTx/>
                  <a:latin typeface="Raleway Black" pitchFamily="2" charset="0"/>
                  <a:ea typeface="+mn-ea"/>
                  <a:cs typeface="+mn-cs"/>
                </a:rPr>
                <a:t>CAGLIARI</a:t>
              </a:r>
            </a:p>
          </p:txBody>
        </p:sp>
        <p:sp>
          <p:nvSpPr>
            <p:cNvPr id="25" name="Rettangolo 24">
              <a:extLst>
                <a:ext uri="{FF2B5EF4-FFF2-40B4-BE49-F238E27FC236}">
                  <a16:creationId xmlns:a16="http://schemas.microsoft.com/office/drawing/2014/main" id="{65EFF69E-0B06-6822-9BAB-75801E6FF8A0}"/>
                </a:ext>
              </a:extLst>
            </p:cNvPr>
            <p:cNvSpPr/>
            <p:nvPr/>
          </p:nvSpPr>
          <p:spPr>
            <a:xfrm>
              <a:off x="11976950" y="4242414"/>
              <a:ext cx="1119532" cy="2785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1200" cap="none" spc="0" normalizeH="0" baseline="0" noProof="0">
                  <a:ln>
                    <a:noFill/>
                  </a:ln>
                  <a:solidFill>
                    <a:srgbClr val="FAAF3A"/>
                  </a:solidFill>
                  <a:effectLst/>
                  <a:uLnTx/>
                  <a:uFillTx/>
                  <a:latin typeface="Raleway Black" pitchFamily="2" charset="0"/>
                  <a:ea typeface="+mn-ea"/>
                  <a:cs typeface="+mn-cs"/>
                </a:rPr>
                <a:t>BARI</a:t>
              </a:r>
            </a:p>
          </p:txBody>
        </p:sp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A574B4A4-143C-4373-2538-7BD953941E5E}"/>
                </a:ext>
              </a:extLst>
            </p:cNvPr>
            <p:cNvSpPr/>
            <p:nvPr/>
          </p:nvSpPr>
          <p:spPr>
            <a:xfrm>
              <a:off x="10630191" y="2884651"/>
              <a:ext cx="1119532" cy="2785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1200" cap="none" spc="0" normalizeH="0" baseline="0" noProof="0">
                  <a:ln>
                    <a:noFill/>
                  </a:ln>
                  <a:solidFill>
                    <a:srgbClr val="FAAF3A"/>
                  </a:solidFill>
                  <a:effectLst/>
                  <a:uLnTx/>
                  <a:uFillTx/>
                  <a:latin typeface="Raleway Black" pitchFamily="2" charset="0"/>
                  <a:ea typeface="+mn-ea"/>
                  <a:cs typeface="+mn-cs"/>
                </a:rPr>
                <a:t>PADUA</a:t>
              </a:r>
            </a:p>
          </p:txBody>
        </p:sp>
        <p:sp>
          <p:nvSpPr>
            <p:cNvPr id="85" name="Rettangolo 84">
              <a:extLst>
                <a:ext uri="{FF2B5EF4-FFF2-40B4-BE49-F238E27FC236}">
                  <a16:creationId xmlns:a16="http://schemas.microsoft.com/office/drawing/2014/main" id="{E463112B-EBFE-B397-876F-FA7188C189BE}"/>
                </a:ext>
              </a:extLst>
            </p:cNvPr>
            <p:cNvSpPr/>
            <p:nvPr/>
          </p:nvSpPr>
          <p:spPr>
            <a:xfrm>
              <a:off x="10070425" y="4355577"/>
              <a:ext cx="1119532" cy="2785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1200" cap="none" spc="0" normalizeH="0" baseline="0" noProof="0">
                  <a:ln>
                    <a:noFill/>
                  </a:ln>
                  <a:solidFill>
                    <a:srgbClr val="FAAF3A"/>
                  </a:solidFill>
                  <a:effectLst/>
                  <a:uLnTx/>
                  <a:uFillTx/>
                  <a:latin typeface="Raleway Black" pitchFamily="2" charset="0"/>
                  <a:ea typeface="+mn-ea"/>
                  <a:cs typeface="+mn-cs"/>
                </a:rPr>
                <a:t>ROME</a:t>
              </a:r>
            </a:p>
          </p:txBody>
        </p:sp>
        <p:sp>
          <p:nvSpPr>
            <p:cNvPr id="94" name="Rettangolo 93">
              <a:extLst>
                <a:ext uri="{FF2B5EF4-FFF2-40B4-BE49-F238E27FC236}">
                  <a16:creationId xmlns:a16="http://schemas.microsoft.com/office/drawing/2014/main" id="{73971E9D-7D53-1A6A-9E4D-6644AC4F7922}"/>
                </a:ext>
              </a:extLst>
            </p:cNvPr>
            <p:cNvSpPr/>
            <p:nvPr/>
          </p:nvSpPr>
          <p:spPr>
            <a:xfrm>
              <a:off x="9081421" y="3584258"/>
              <a:ext cx="1119532" cy="2785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AAF3A"/>
                  </a:solidFill>
                  <a:effectLst/>
                  <a:uLnTx/>
                  <a:uFillTx/>
                  <a:latin typeface="Raleway Black" pitchFamily="2" charset="0"/>
                  <a:ea typeface="+mn-ea"/>
                  <a:cs typeface="+mn-cs"/>
                </a:rPr>
                <a:t>HQ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AAF3A"/>
                  </a:solidFill>
                  <a:effectLst/>
                  <a:uLnTx/>
                  <a:uFillTx/>
                  <a:latin typeface="Raleway Black" pitchFamily="2" charset="0"/>
                  <a:ea typeface="+mn-ea"/>
                  <a:cs typeface="+mn-cs"/>
                </a:rPr>
                <a:t>GENOA</a:t>
              </a:r>
            </a:p>
          </p:txBody>
        </p:sp>
        <p:sp>
          <p:nvSpPr>
            <p:cNvPr id="96" name="Rettangolo con angoli arrotondati 95">
              <a:extLst>
                <a:ext uri="{FF2B5EF4-FFF2-40B4-BE49-F238E27FC236}">
                  <a16:creationId xmlns:a16="http://schemas.microsoft.com/office/drawing/2014/main" id="{900BD61E-E5F1-28D3-3DE0-080D7144AC12}"/>
                </a:ext>
              </a:extLst>
            </p:cNvPr>
            <p:cNvSpPr/>
            <p:nvPr/>
          </p:nvSpPr>
          <p:spPr>
            <a:xfrm>
              <a:off x="11306867" y="1989960"/>
              <a:ext cx="1739886" cy="338694"/>
            </a:xfrm>
            <a:prstGeom prst="roundRect">
              <a:avLst>
                <a:gd name="adj" fmla="val 27837"/>
              </a:avLst>
            </a:prstGeom>
            <a:solidFill>
              <a:srgbClr val="FAAF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leway Black" pitchFamily="2" charset="0"/>
                  <a:ea typeface="+mn-ea"/>
                  <a:cs typeface="+mn-cs"/>
                </a:rPr>
                <a:t>OUR OFFICES</a:t>
              </a:r>
            </a:p>
          </p:txBody>
        </p:sp>
        <p:sp>
          <p:nvSpPr>
            <p:cNvPr id="98" name="Ovale 97">
              <a:extLst>
                <a:ext uri="{FF2B5EF4-FFF2-40B4-BE49-F238E27FC236}">
                  <a16:creationId xmlns:a16="http://schemas.microsoft.com/office/drawing/2014/main" id="{884B3851-7CA4-C6DF-C584-0452E34AB4A6}"/>
                </a:ext>
              </a:extLst>
            </p:cNvPr>
            <p:cNvSpPr/>
            <p:nvPr/>
          </p:nvSpPr>
          <p:spPr>
            <a:xfrm>
              <a:off x="8419771" y="671820"/>
              <a:ext cx="201189" cy="201189"/>
            </a:xfrm>
            <a:prstGeom prst="ellipse">
              <a:avLst/>
            </a:prstGeom>
            <a:solidFill>
              <a:srgbClr val="FAA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" name="Rettangolo 99">
              <a:extLst>
                <a:ext uri="{FF2B5EF4-FFF2-40B4-BE49-F238E27FC236}">
                  <a16:creationId xmlns:a16="http://schemas.microsoft.com/office/drawing/2014/main" id="{98339AF7-21C1-FAC3-BDF6-4D8519A06ABB}"/>
                </a:ext>
              </a:extLst>
            </p:cNvPr>
            <p:cNvSpPr/>
            <p:nvPr/>
          </p:nvSpPr>
          <p:spPr>
            <a:xfrm>
              <a:off x="8829675" y="633124"/>
              <a:ext cx="1119532" cy="2785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1200" cap="none" spc="0" normalizeH="0" baseline="0" noProof="0">
                  <a:ln>
                    <a:noFill/>
                  </a:ln>
                  <a:solidFill>
                    <a:srgbClr val="FAAF3A"/>
                  </a:solidFill>
                  <a:effectLst/>
                  <a:uLnTx/>
                  <a:uFillTx/>
                  <a:latin typeface="Raleway Black" pitchFamily="2" charset="0"/>
                  <a:ea typeface="+mn-ea"/>
                  <a:cs typeface="+mn-cs"/>
                </a:rPr>
                <a:t>BRUXELLES</a:t>
              </a:r>
            </a:p>
          </p:txBody>
        </p:sp>
      </p:grpSp>
      <p:sp>
        <p:nvSpPr>
          <p:cNvPr id="110" name="Rettangolo con angoli arrotondati 109">
            <a:extLst>
              <a:ext uri="{FF2B5EF4-FFF2-40B4-BE49-F238E27FC236}">
                <a16:creationId xmlns:a16="http://schemas.microsoft.com/office/drawing/2014/main" id="{C0CD9670-197D-7940-69C5-3D3C0DDB80B7}"/>
              </a:ext>
            </a:extLst>
          </p:cNvPr>
          <p:cNvSpPr/>
          <p:nvPr/>
        </p:nvSpPr>
        <p:spPr>
          <a:xfrm>
            <a:off x="564280" y="1374251"/>
            <a:ext cx="2242067" cy="1509016"/>
          </a:xfrm>
          <a:prstGeom prst="roundRect">
            <a:avLst/>
          </a:prstGeom>
          <a:solidFill>
            <a:schemeClr val="bg1"/>
          </a:solidFill>
          <a:ln>
            <a:solidFill>
              <a:srgbClr val="FAA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Rettangolo con angoli arrotondati 110">
            <a:extLst>
              <a:ext uri="{FF2B5EF4-FFF2-40B4-BE49-F238E27FC236}">
                <a16:creationId xmlns:a16="http://schemas.microsoft.com/office/drawing/2014/main" id="{A9A67667-4AF4-054C-E418-32AA2E9D90C9}"/>
              </a:ext>
            </a:extLst>
          </p:cNvPr>
          <p:cNvSpPr/>
          <p:nvPr/>
        </p:nvSpPr>
        <p:spPr>
          <a:xfrm>
            <a:off x="564280" y="3096648"/>
            <a:ext cx="2242067" cy="1509016"/>
          </a:xfrm>
          <a:prstGeom prst="roundRect">
            <a:avLst/>
          </a:prstGeom>
          <a:solidFill>
            <a:schemeClr val="bg1"/>
          </a:solidFill>
          <a:ln>
            <a:solidFill>
              <a:srgbClr val="FAA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Rettangolo con angoli arrotondati 111">
            <a:extLst>
              <a:ext uri="{FF2B5EF4-FFF2-40B4-BE49-F238E27FC236}">
                <a16:creationId xmlns:a16="http://schemas.microsoft.com/office/drawing/2014/main" id="{6B9EA25F-1166-E789-6FF6-54CF4BE5FF1F}"/>
              </a:ext>
            </a:extLst>
          </p:cNvPr>
          <p:cNvSpPr/>
          <p:nvPr/>
        </p:nvSpPr>
        <p:spPr>
          <a:xfrm>
            <a:off x="564280" y="4819045"/>
            <a:ext cx="2242067" cy="1509016"/>
          </a:xfrm>
          <a:prstGeom prst="roundRect">
            <a:avLst/>
          </a:prstGeom>
          <a:solidFill>
            <a:schemeClr val="bg1"/>
          </a:solidFill>
          <a:ln>
            <a:solidFill>
              <a:srgbClr val="FAA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Rettangolo con angoli arrotondati 112">
            <a:extLst>
              <a:ext uri="{FF2B5EF4-FFF2-40B4-BE49-F238E27FC236}">
                <a16:creationId xmlns:a16="http://schemas.microsoft.com/office/drawing/2014/main" id="{9E3967AA-B2B6-C59E-5CFD-F6B2F705C7B0}"/>
              </a:ext>
            </a:extLst>
          </p:cNvPr>
          <p:cNvSpPr/>
          <p:nvPr/>
        </p:nvSpPr>
        <p:spPr>
          <a:xfrm>
            <a:off x="3235681" y="2223161"/>
            <a:ext cx="2213384" cy="1509016"/>
          </a:xfrm>
          <a:prstGeom prst="roundRect">
            <a:avLst/>
          </a:prstGeom>
          <a:solidFill>
            <a:schemeClr val="bg1"/>
          </a:solidFill>
          <a:ln>
            <a:solidFill>
              <a:srgbClr val="FAA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Rettangolo con angoli arrotondati 113">
            <a:extLst>
              <a:ext uri="{FF2B5EF4-FFF2-40B4-BE49-F238E27FC236}">
                <a16:creationId xmlns:a16="http://schemas.microsoft.com/office/drawing/2014/main" id="{29BA1BE2-0A2B-04D4-3A78-B53FE3AAD689}"/>
              </a:ext>
            </a:extLst>
          </p:cNvPr>
          <p:cNvSpPr/>
          <p:nvPr/>
        </p:nvSpPr>
        <p:spPr>
          <a:xfrm>
            <a:off x="3235681" y="3945558"/>
            <a:ext cx="2213384" cy="1509016"/>
          </a:xfrm>
          <a:prstGeom prst="roundRect">
            <a:avLst/>
          </a:prstGeom>
          <a:solidFill>
            <a:schemeClr val="bg1"/>
          </a:solidFill>
          <a:ln>
            <a:solidFill>
              <a:srgbClr val="FAA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5">
            <a:extLst>
              <a:ext uri="{FF2B5EF4-FFF2-40B4-BE49-F238E27FC236}">
                <a16:creationId xmlns:a16="http://schemas.microsoft.com/office/drawing/2014/main" id="{6F3BF40A-0D48-3DC5-8A2C-F1C7AF779CAA}"/>
              </a:ext>
            </a:extLst>
          </p:cNvPr>
          <p:cNvSpPr txBox="1"/>
          <p:nvPr/>
        </p:nvSpPr>
        <p:spPr>
          <a:xfrm>
            <a:off x="1018947" y="1599504"/>
            <a:ext cx="1403309" cy="1031051"/>
          </a:xfrm>
          <a:prstGeom prst="rect">
            <a:avLst/>
          </a:prstGeom>
        </p:spPr>
        <p:txBody>
          <a:bodyPr vert="horz" wrap="square" lIns="0" tIns="8128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srgbClr val="1A3C68"/>
                </a:solidFill>
                <a:effectLst/>
                <a:uLnTx/>
                <a:uFillTx/>
                <a:latin typeface="Raleway"/>
                <a:ea typeface="+mn-ea"/>
                <a:cs typeface="Raleway"/>
              </a:rPr>
              <a:t>120+</a:t>
            </a:r>
          </a:p>
          <a:p>
            <a:pPr marL="12700" marR="0" lvl="0" indent="0" algn="ctr" defTabSz="457200" rtl="0" eaLnBrk="1" fontAlgn="auto" latinLnBrk="0" hangingPunct="1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12F30"/>
                </a:solidFill>
                <a:effectLst/>
                <a:uLnTx/>
                <a:uFillTx/>
                <a:latin typeface="Raleway"/>
                <a:ea typeface="+mn-ea"/>
                <a:cs typeface="Raleway"/>
              </a:rPr>
              <a:t>EMPLOYEES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/>
              <a:ea typeface="+mn-ea"/>
              <a:cs typeface="Raleway"/>
            </a:endParaRPr>
          </a:p>
        </p:txBody>
      </p:sp>
      <p:sp>
        <p:nvSpPr>
          <p:cNvPr id="117" name="object 6">
            <a:extLst>
              <a:ext uri="{FF2B5EF4-FFF2-40B4-BE49-F238E27FC236}">
                <a16:creationId xmlns:a16="http://schemas.microsoft.com/office/drawing/2014/main" id="{8CCC77ED-481E-F846-0910-D893735F0E4A}"/>
              </a:ext>
            </a:extLst>
          </p:cNvPr>
          <p:cNvSpPr txBox="1"/>
          <p:nvPr/>
        </p:nvSpPr>
        <p:spPr>
          <a:xfrm>
            <a:off x="765821" y="3087823"/>
            <a:ext cx="1909561" cy="1398460"/>
          </a:xfrm>
          <a:prstGeom prst="rect">
            <a:avLst/>
          </a:prstGeom>
        </p:spPr>
        <p:txBody>
          <a:bodyPr vert="horz" wrap="square" lIns="0" tIns="112395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>
                <a:ln>
                  <a:noFill/>
                </a:ln>
                <a:solidFill>
                  <a:srgbClr val="1A3C68"/>
                </a:solidFill>
                <a:effectLst/>
                <a:uLnTx/>
                <a:uFillTx/>
                <a:latin typeface="Raleway"/>
                <a:ea typeface="+mn-ea"/>
                <a:cs typeface="Raleway"/>
              </a:rPr>
              <a:t>28</a:t>
            </a:r>
          </a:p>
          <a:p>
            <a:pPr marL="122555" marR="0" lvl="0" indent="0" algn="ctr" defTabSz="457200" rtl="0" eaLnBrk="1" fontAlgn="auto" latinLnBrk="0" hangingPunct="1">
              <a:lnSpc>
                <a:spcPct val="100000"/>
              </a:lnSpc>
              <a:spcBef>
                <a:spcPts val="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312F30"/>
                </a:solidFill>
                <a:effectLst/>
                <a:uLnTx/>
                <a:uFillTx/>
                <a:latin typeface="Raleway"/>
                <a:ea typeface="+mn-ea"/>
                <a:cs typeface="Raleway"/>
              </a:rPr>
              <a:t>YEARS OF ACTIVITY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/>
              <a:ea typeface="+mn-ea"/>
              <a:cs typeface="Raleway"/>
            </a:endParaRPr>
          </a:p>
        </p:txBody>
      </p:sp>
      <p:sp>
        <p:nvSpPr>
          <p:cNvPr id="118" name="object 7">
            <a:extLst>
              <a:ext uri="{FF2B5EF4-FFF2-40B4-BE49-F238E27FC236}">
                <a16:creationId xmlns:a16="http://schemas.microsoft.com/office/drawing/2014/main" id="{0E574E59-CE08-43B7-46BF-8C76613B0EA3}"/>
              </a:ext>
            </a:extLst>
          </p:cNvPr>
          <p:cNvSpPr txBox="1"/>
          <p:nvPr/>
        </p:nvSpPr>
        <p:spPr>
          <a:xfrm>
            <a:off x="3635707" y="4073950"/>
            <a:ext cx="1545893" cy="1034899"/>
          </a:xfrm>
          <a:prstGeom prst="rect">
            <a:avLst/>
          </a:prstGeom>
        </p:spPr>
        <p:txBody>
          <a:bodyPr vert="horz" wrap="square" lIns="0" tIns="8509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>
                <a:ln>
                  <a:noFill/>
                </a:ln>
                <a:solidFill>
                  <a:srgbClr val="1A3C68"/>
                </a:solidFill>
                <a:effectLst/>
                <a:uLnTx/>
                <a:uFillTx/>
                <a:latin typeface="Raleway"/>
                <a:ea typeface="+mn-ea"/>
                <a:cs typeface="Raleway"/>
              </a:rPr>
              <a:t>12</a:t>
            </a:r>
            <a:endParaRPr kumimoji="0" sz="36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/>
              <a:ea typeface="+mn-ea"/>
              <a:cs typeface="Raleway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312F30"/>
                </a:solidFill>
                <a:effectLst/>
                <a:uLnTx/>
                <a:uFillTx/>
                <a:latin typeface="Raleway"/>
                <a:ea typeface="+mn-ea"/>
                <a:cs typeface="Raleway"/>
              </a:rPr>
              <a:t>M€ TURNOVER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/>
              <a:ea typeface="+mn-ea"/>
              <a:cs typeface="Raleway"/>
            </a:endParaRPr>
          </a:p>
        </p:txBody>
      </p:sp>
      <p:sp>
        <p:nvSpPr>
          <p:cNvPr id="119" name="object 8">
            <a:extLst>
              <a:ext uri="{FF2B5EF4-FFF2-40B4-BE49-F238E27FC236}">
                <a16:creationId xmlns:a16="http://schemas.microsoft.com/office/drawing/2014/main" id="{15AC0850-5FBB-9262-E873-C1227821760E}"/>
              </a:ext>
            </a:extLst>
          </p:cNvPr>
          <p:cNvSpPr txBox="1"/>
          <p:nvPr/>
        </p:nvSpPr>
        <p:spPr>
          <a:xfrm>
            <a:off x="848312" y="4983195"/>
            <a:ext cx="1744579" cy="103874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0" marR="59690" lvl="0" indent="0" algn="ctr" defTabSz="4572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>
                <a:ln>
                  <a:noFill/>
                </a:ln>
                <a:solidFill>
                  <a:srgbClr val="1A3C68"/>
                </a:solidFill>
                <a:effectLst/>
                <a:uLnTx/>
                <a:uFillTx/>
                <a:latin typeface="Raleway"/>
                <a:ea typeface="+mn-ea"/>
                <a:cs typeface="Raleway"/>
              </a:rPr>
              <a:t>25%</a:t>
            </a:r>
            <a:endParaRPr kumimoji="0" lang="it-IT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/>
              <a:ea typeface="+mn-ea"/>
              <a:cs typeface="Raleway"/>
            </a:endParaRPr>
          </a:p>
          <a:p>
            <a:pPr marL="15240" marR="0" lvl="0" indent="0" algn="ctr" defTabSz="457200" rtl="0" eaLnBrk="1" fontAlgn="auto" latinLnBrk="0" hangingPunct="1">
              <a:lnSpc>
                <a:spcPct val="100000"/>
              </a:lnSpc>
              <a:spcBef>
                <a:spcPts val="9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err="1">
                <a:ln>
                  <a:noFill/>
                </a:ln>
                <a:solidFill>
                  <a:srgbClr val="312F30"/>
                </a:solidFill>
                <a:effectLst/>
                <a:uLnTx/>
                <a:uFillTx/>
                <a:latin typeface="Raleway"/>
                <a:ea typeface="+mn-ea"/>
                <a:cs typeface="Raleway"/>
              </a:rPr>
              <a:t>Growth</a:t>
            </a: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312F30"/>
                </a:solidFill>
                <a:effectLst/>
                <a:uLnTx/>
                <a:uFillTx/>
                <a:latin typeface="Raleway"/>
                <a:ea typeface="+mn-ea"/>
                <a:cs typeface="Raleway"/>
              </a:rPr>
              <a:t> YOY</a:t>
            </a: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/>
              <a:ea typeface="+mn-ea"/>
              <a:cs typeface="Raleway"/>
            </a:endParaRPr>
          </a:p>
        </p:txBody>
      </p:sp>
      <p:sp>
        <p:nvSpPr>
          <p:cNvPr id="120" name="object 5">
            <a:extLst>
              <a:ext uri="{FF2B5EF4-FFF2-40B4-BE49-F238E27FC236}">
                <a16:creationId xmlns:a16="http://schemas.microsoft.com/office/drawing/2014/main" id="{264A5B7D-D9CE-0C58-E1ED-6705737C6DFB}"/>
              </a:ext>
            </a:extLst>
          </p:cNvPr>
          <p:cNvSpPr txBox="1"/>
          <p:nvPr/>
        </p:nvSpPr>
        <p:spPr>
          <a:xfrm>
            <a:off x="3666670" y="2397949"/>
            <a:ext cx="1483967" cy="1031051"/>
          </a:xfrm>
          <a:prstGeom prst="rect">
            <a:avLst/>
          </a:prstGeom>
        </p:spPr>
        <p:txBody>
          <a:bodyPr vert="horz" wrap="square" lIns="0" tIns="81280" rIns="0" bIns="0" rtlCol="0" anchor="ctr">
            <a:spAutoFit/>
          </a:bodyPr>
          <a:lstStyle/>
          <a:p>
            <a:pPr marL="12700" marR="0" lvl="0" indent="0" algn="ctr" defTabSz="4572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>
                <a:ln>
                  <a:noFill/>
                </a:ln>
                <a:solidFill>
                  <a:srgbClr val="1A3C68"/>
                </a:solidFill>
                <a:effectLst/>
                <a:uLnTx/>
                <a:uFillTx/>
                <a:latin typeface="Raleway"/>
                <a:ea typeface="+mn-ea"/>
                <a:cs typeface="Raleway"/>
              </a:rPr>
              <a:t>36 </a:t>
            </a:r>
            <a:endParaRPr kumimoji="0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/>
              <a:ea typeface="+mn-ea"/>
              <a:cs typeface="Raleway"/>
            </a:endParaRPr>
          </a:p>
          <a:p>
            <a:pPr marL="12700" marR="0" lvl="0" indent="0" algn="ctr" defTabSz="457200" rtl="0" eaLnBrk="1" fontAlgn="auto" latinLnBrk="0" hangingPunct="1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312F30"/>
                </a:solidFill>
                <a:effectLst/>
                <a:uLnTx/>
                <a:uFillTx/>
                <a:latin typeface="Raleway"/>
                <a:ea typeface="+mn-ea"/>
                <a:cs typeface="Raleway"/>
              </a:rPr>
              <a:t>AVERAGE AGE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/>
              <a:ea typeface="+mn-ea"/>
              <a:cs typeface="Raleway"/>
            </a:endParaRPr>
          </a:p>
        </p:txBody>
      </p:sp>
      <p:sp>
        <p:nvSpPr>
          <p:cNvPr id="121" name="Rettangolo 120">
            <a:extLst>
              <a:ext uri="{FF2B5EF4-FFF2-40B4-BE49-F238E27FC236}">
                <a16:creationId xmlns:a16="http://schemas.microsoft.com/office/drawing/2014/main" id="{2417C0DF-9395-72E2-CDDE-CFCC83F8F737}"/>
              </a:ext>
            </a:extLst>
          </p:cNvPr>
          <p:cNvSpPr/>
          <p:nvPr/>
        </p:nvSpPr>
        <p:spPr>
          <a:xfrm>
            <a:off x="217361" y="1777021"/>
            <a:ext cx="696419" cy="72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Rettangolo 121">
            <a:extLst>
              <a:ext uri="{FF2B5EF4-FFF2-40B4-BE49-F238E27FC236}">
                <a16:creationId xmlns:a16="http://schemas.microsoft.com/office/drawing/2014/main" id="{6907F492-3AF7-D37F-BD1E-1A109E2356BC}"/>
              </a:ext>
            </a:extLst>
          </p:cNvPr>
          <p:cNvSpPr/>
          <p:nvPr/>
        </p:nvSpPr>
        <p:spPr>
          <a:xfrm>
            <a:off x="217361" y="3487386"/>
            <a:ext cx="696419" cy="72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Rettangolo 122">
            <a:extLst>
              <a:ext uri="{FF2B5EF4-FFF2-40B4-BE49-F238E27FC236}">
                <a16:creationId xmlns:a16="http://schemas.microsoft.com/office/drawing/2014/main" id="{E38B3B6C-E48F-C701-110B-24EEAC27319C}"/>
              </a:ext>
            </a:extLst>
          </p:cNvPr>
          <p:cNvSpPr/>
          <p:nvPr/>
        </p:nvSpPr>
        <p:spPr>
          <a:xfrm>
            <a:off x="217361" y="5209783"/>
            <a:ext cx="696419" cy="72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Rettangolo 123">
            <a:extLst>
              <a:ext uri="{FF2B5EF4-FFF2-40B4-BE49-F238E27FC236}">
                <a16:creationId xmlns:a16="http://schemas.microsoft.com/office/drawing/2014/main" id="{1EF373F0-9907-1E04-9F4D-7AADC61BE486}"/>
              </a:ext>
            </a:extLst>
          </p:cNvPr>
          <p:cNvSpPr/>
          <p:nvPr/>
        </p:nvSpPr>
        <p:spPr>
          <a:xfrm>
            <a:off x="2917056" y="2613899"/>
            <a:ext cx="696419" cy="72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Rettangolo 124">
            <a:extLst>
              <a:ext uri="{FF2B5EF4-FFF2-40B4-BE49-F238E27FC236}">
                <a16:creationId xmlns:a16="http://schemas.microsoft.com/office/drawing/2014/main" id="{170008DD-41D3-51C1-A109-85E23634AF2E}"/>
              </a:ext>
            </a:extLst>
          </p:cNvPr>
          <p:cNvSpPr/>
          <p:nvPr/>
        </p:nvSpPr>
        <p:spPr>
          <a:xfrm>
            <a:off x="2917056" y="4336296"/>
            <a:ext cx="696419" cy="727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6" name="Elemento grafico 125" descr="Gruppo di uomini contorno">
            <a:extLst>
              <a:ext uri="{FF2B5EF4-FFF2-40B4-BE49-F238E27FC236}">
                <a16:creationId xmlns:a16="http://schemas.microsoft.com/office/drawing/2014/main" id="{37838809-64F4-129D-CEE5-DFC87A0F9C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6820" y="2713711"/>
            <a:ext cx="608763" cy="608763"/>
          </a:xfrm>
          <a:prstGeom prst="rect">
            <a:avLst/>
          </a:prstGeom>
        </p:spPr>
      </p:pic>
      <p:pic>
        <p:nvPicPr>
          <p:cNvPr id="127" name="Elemento grafico 126" descr="Badge dipendente contorno">
            <a:extLst>
              <a:ext uri="{FF2B5EF4-FFF2-40B4-BE49-F238E27FC236}">
                <a16:creationId xmlns:a16="http://schemas.microsoft.com/office/drawing/2014/main" id="{A239DCF9-99FF-6E78-2116-9938308EA7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0239" y="1745174"/>
            <a:ext cx="710663" cy="710663"/>
          </a:xfrm>
          <a:prstGeom prst="rect">
            <a:avLst/>
          </a:prstGeom>
        </p:spPr>
      </p:pic>
      <p:pic>
        <p:nvPicPr>
          <p:cNvPr id="128" name="Elemento grafico 127" descr="Pergamena diploma contorno">
            <a:extLst>
              <a:ext uri="{FF2B5EF4-FFF2-40B4-BE49-F238E27FC236}">
                <a16:creationId xmlns:a16="http://schemas.microsoft.com/office/drawing/2014/main" id="{A0E251C3-FD6F-752A-67BC-9423BD7E55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0239" y="5247634"/>
            <a:ext cx="710663" cy="710663"/>
          </a:xfrm>
          <a:prstGeom prst="rect">
            <a:avLst/>
          </a:prstGeom>
        </p:spPr>
      </p:pic>
      <p:pic>
        <p:nvPicPr>
          <p:cNvPr id="129" name="Elemento grafico 128" descr="Muro di mattoni dell'edificio contorno">
            <a:extLst>
              <a:ext uri="{FF2B5EF4-FFF2-40B4-BE49-F238E27FC236}">
                <a16:creationId xmlns:a16="http://schemas.microsoft.com/office/drawing/2014/main" id="{8BCCAC6D-CDB3-9032-5A8D-C08027CA32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0239" y="3414660"/>
            <a:ext cx="710663" cy="710663"/>
          </a:xfrm>
          <a:prstGeom prst="rect">
            <a:avLst/>
          </a:prstGeom>
        </p:spPr>
      </p:pic>
      <p:pic>
        <p:nvPicPr>
          <p:cNvPr id="130" name="Immagine 129" descr="Immagine che contiene testo&#10;&#10;Descrizione generata automaticamente">
            <a:extLst>
              <a:ext uri="{FF2B5EF4-FFF2-40B4-BE49-F238E27FC236}">
                <a16:creationId xmlns:a16="http://schemas.microsoft.com/office/drawing/2014/main" id="{5135680D-3241-A401-360A-A6F31171D5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30" y="463808"/>
            <a:ext cx="1645514" cy="434031"/>
          </a:xfrm>
          <a:prstGeom prst="rect">
            <a:avLst/>
          </a:prstGeom>
        </p:spPr>
      </p:pic>
      <p:sp>
        <p:nvSpPr>
          <p:cNvPr id="131" name="Rettangolo 130">
            <a:extLst>
              <a:ext uri="{FF2B5EF4-FFF2-40B4-BE49-F238E27FC236}">
                <a16:creationId xmlns:a16="http://schemas.microsoft.com/office/drawing/2014/main" id="{B0F8760D-CFF0-D9CD-D597-3C630CE2A03E}"/>
              </a:ext>
            </a:extLst>
          </p:cNvPr>
          <p:cNvSpPr/>
          <p:nvPr/>
        </p:nvSpPr>
        <p:spPr>
          <a:xfrm>
            <a:off x="3235681" y="4336296"/>
            <a:ext cx="160302" cy="72754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2" name="Elemento grafico 131" descr="Denaro contorno">
            <a:extLst>
              <a:ext uri="{FF2B5EF4-FFF2-40B4-BE49-F238E27FC236}">
                <a16:creationId xmlns:a16="http://schemas.microsoft.com/office/drawing/2014/main" id="{72B608D7-5A09-F5F1-639D-D555DED595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85870" y="4286486"/>
            <a:ext cx="710663" cy="71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4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067BF-6E25-08C7-4934-73E53382F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6">
            <a:extLst>
              <a:ext uri="{FF2B5EF4-FFF2-40B4-BE49-F238E27FC236}">
                <a16:creationId xmlns:a16="http://schemas.microsoft.com/office/drawing/2014/main" id="{2DDB846A-9291-4C46-3B21-52F33774AB61}"/>
              </a:ext>
            </a:extLst>
          </p:cNvPr>
          <p:cNvPicPr>
            <a:picLocks/>
          </p:cNvPicPr>
          <p:nvPr/>
        </p:nvPicPr>
        <p:blipFill>
          <a:blip r:embed="rId3"/>
          <a:srcRect t="3125" b="3125"/>
          <a:stretch/>
        </p:blipFill>
        <p:spPr>
          <a:xfrm>
            <a:off x="4289368" y="2590508"/>
            <a:ext cx="3600000" cy="2520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6B6037A1-9792-2CBE-CD77-DC2B45098430}"/>
              </a:ext>
            </a:extLst>
          </p:cNvPr>
          <p:cNvPicPr>
            <a:picLocks/>
          </p:cNvPicPr>
          <p:nvPr/>
        </p:nvPicPr>
        <p:blipFill>
          <a:blip r:embed="rId4"/>
          <a:srcRect t="8998" b="10941"/>
          <a:stretch>
            <a:fillRect/>
          </a:stretch>
        </p:blipFill>
        <p:spPr>
          <a:xfrm rot="5400000">
            <a:off x="8427391" y="2050508"/>
            <a:ext cx="2520000" cy="3600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19401C9E-4CF5-CA66-3609-318106B09053}"/>
              </a:ext>
            </a:extLst>
          </p:cNvPr>
          <p:cNvPicPr>
            <a:picLocks/>
          </p:cNvPicPr>
          <p:nvPr/>
        </p:nvPicPr>
        <p:blipFill>
          <a:blip r:embed="rId5"/>
          <a:srcRect t="2231" b="2231"/>
          <a:stretch/>
        </p:blipFill>
        <p:spPr>
          <a:xfrm>
            <a:off x="687391" y="2579078"/>
            <a:ext cx="3601977" cy="2520000"/>
          </a:xfrm>
          <a:prstGeom prst="rect">
            <a:avLst/>
          </a:prstGeom>
        </p:spPr>
      </p:pic>
      <p:grpSp>
        <p:nvGrpSpPr>
          <p:cNvPr id="18" name="Gruppo 17">
            <a:extLst>
              <a:ext uri="{FF2B5EF4-FFF2-40B4-BE49-F238E27FC236}">
                <a16:creationId xmlns:a16="http://schemas.microsoft.com/office/drawing/2014/main" id="{E0C5E28A-B00B-3FE7-B745-95F680D45CD5}"/>
              </a:ext>
            </a:extLst>
          </p:cNvPr>
          <p:cNvGrpSpPr/>
          <p:nvPr/>
        </p:nvGrpSpPr>
        <p:grpSpPr>
          <a:xfrm>
            <a:off x="4549573" y="2701074"/>
            <a:ext cx="3100885" cy="1098578"/>
            <a:chOff x="4434028" y="4580328"/>
            <a:chExt cx="3100885" cy="1098578"/>
          </a:xfrm>
        </p:grpSpPr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4901AE6A-BA04-1B00-18A5-8072B2C61598}"/>
                </a:ext>
              </a:extLst>
            </p:cNvPr>
            <p:cNvSpPr/>
            <p:nvPr/>
          </p:nvSpPr>
          <p:spPr>
            <a:xfrm>
              <a:off x="4434028" y="4580328"/>
              <a:ext cx="3100885" cy="1098578"/>
            </a:xfrm>
            <a:prstGeom prst="rect">
              <a:avLst/>
            </a:prstGeom>
            <a:solidFill>
              <a:srgbClr val="1D3964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9F96E23C-55FA-9A7B-414D-0334CB918106}"/>
                </a:ext>
              </a:extLst>
            </p:cNvPr>
            <p:cNvSpPr txBox="1"/>
            <p:nvPr/>
          </p:nvSpPr>
          <p:spPr>
            <a:xfrm>
              <a:off x="4862511" y="4775674"/>
              <a:ext cx="224391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leway" pitchFamily="2" charset="0"/>
                  <a:ea typeface="+mn-ea"/>
                  <a:cs typeface="+mn-cs"/>
                </a:rPr>
                <a:t>DIGITAL SOLUTIONS &amp; AI</a:t>
              </a: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7CF8EEEE-E690-1175-8EF3-3B19533E45C0}"/>
              </a:ext>
            </a:extLst>
          </p:cNvPr>
          <p:cNvGrpSpPr/>
          <p:nvPr/>
        </p:nvGrpSpPr>
        <p:grpSpPr>
          <a:xfrm>
            <a:off x="8148314" y="2701074"/>
            <a:ext cx="3100885" cy="1098578"/>
            <a:chOff x="8308694" y="4580328"/>
            <a:chExt cx="3100885" cy="1098578"/>
          </a:xfrm>
        </p:grpSpPr>
        <p:sp>
          <p:nvSpPr>
            <p:cNvPr id="23" name="Rettangolo 22">
              <a:extLst>
                <a:ext uri="{FF2B5EF4-FFF2-40B4-BE49-F238E27FC236}">
                  <a16:creationId xmlns:a16="http://schemas.microsoft.com/office/drawing/2014/main" id="{37876F56-9FDD-6140-3814-7CE44799A51C}"/>
                </a:ext>
              </a:extLst>
            </p:cNvPr>
            <p:cNvSpPr/>
            <p:nvPr/>
          </p:nvSpPr>
          <p:spPr>
            <a:xfrm>
              <a:off x="8308694" y="4580328"/>
              <a:ext cx="3100885" cy="1098578"/>
            </a:xfrm>
            <a:prstGeom prst="rect">
              <a:avLst/>
            </a:prstGeom>
            <a:solidFill>
              <a:srgbClr val="1D3964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AB59028B-EC96-17D3-4630-4AD9E05C6244}"/>
                </a:ext>
              </a:extLst>
            </p:cNvPr>
            <p:cNvSpPr txBox="1"/>
            <p:nvPr/>
          </p:nvSpPr>
          <p:spPr>
            <a:xfrm>
              <a:off x="8693601" y="4775674"/>
              <a:ext cx="2331071" cy="707886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leway" pitchFamily="2" charset="0"/>
                  <a:ea typeface="+mn-ea"/>
                  <a:cs typeface="+mn-cs"/>
                </a:rPr>
                <a:t>ENERGY &amp; SUSTAINABILITY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E93E6FDB-B4B6-E456-92C4-61294FCEB883}"/>
              </a:ext>
            </a:extLst>
          </p:cNvPr>
          <p:cNvGrpSpPr/>
          <p:nvPr/>
        </p:nvGrpSpPr>
        <p:grpSpPr>
          <a:xfrm>
            <a:off x="945558" y="2701074"/>
            <a:ext cx="3100885" cy="1098578"/>
            <a:chOff x="1249586" y="4580328"/>
            <a:chExt cx="3100885" cy="1098578"/>
          </a:xfrm>
        </p:grpSpPr>
        <p:sp>
          <p:nvSpPr>
            <p:cNvPr id="27" name="Rettangolo 26">
              <a:extLst>
                <a:ext uri="{FF2B5EF4-FFF2-40B4-BE49-F238E27FC236}">
                  <a16:creationId xmlns:a16="http://schemas.microsoft.com/office/drawing/2014/main" id="{DB09AB93-09C9-C07D-0D0E-4D936C0F14DB}"/>
                </a:ext>
              </a:extLst>
            </p:cNvPr>
            <p:cNvSpPr/>
            <p:nvPr/>
          </p:nvSpPr>
          <p:spPr>
            <a:xfrm>
              <a:off x="1249586" y="4580328"/>
              <a:ext cx="3100885" cy="1098578"/>
            </a:xfrm>
            <a:prstGeom prst="rect">
              <a:avLst/>
            </a:prstGeom>
            <a:solidFill>
              <a:srgbClr val="1D3964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3C5B9EF3-E4ED-7306-B72C-83ED62844905}"/>
                </a:ext>
              </a:extLst>
            </p:cNvPr>
            <p:cNvSpPr txBox="1"/>
            <p:nvPr/>
          </p:nvSpPr>
          <p:spPr>
            <a:xfrm>
              <a:off x="1502566" y="4775674"/>
              <a:ext cx="25949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leway" pitchFamily="2" charset="0"/>
                  <a:ea typeface="+mn-ea"/>
                  <a:cs typeface="+mn-cs"/>
                </a:rPr>
                <a:t>ROBOTICS &amp; AUTOMATION</a:t>
              </a:r>
            </a:p>
          </p:txBody>
        </p:sp>
      </p:grpSp>
      <p:sp>
        <p:nvSpPr>
          <p:cNvPr id="37" name="Titolo 36">
            <a:extLst>
              <a:ext uri="{FF2B5EF4-FFF2-40B4-BE49-F238E27FC236}">
                <a16:creationId xmlns:a16="http://schemas.microsoft.com/office/drawing/2014/main" id="{70BEDCE5-F284-05B1-41CB-043A9911E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56" y="324923"/>
            <a:ext cx="8603462" cy="419096"/>
          </a:xfrm>
        </p:spPr>
        <p:txBody>
          <a:bodyPr>
            <a:normAutofit fontScale="90000"/>
          </a:bodyPr>
          <a:lstStyle/>
          <a:p>
            <a:r>
              <a:rPr lang="en-US"/>
              <a:t>How we deliver: our labs and competence areas</a:t>
            </a:r>
            <a:endParaRPr lang="it-IT"/>
          </a:p>
        </p:txBody>
      </p:sp>
      <p:sp>
        <p:nvSpPr>
          <p:cNvPr id="3" name="Segnaposto testo 18">
            <a:extLst>
              <a:ext uri="{FF2B5EF4-FFF2-40B4-BE49-F238E27FC236}">
                <a16:creationId xmlns:a16="http://schemas.microsoft.com/office/drawing/2014/main" id="{5DA72AA0-8E0D-713B-27C0-5CDCF5B5542F}"/>
              </a:ext>
            </a:extLst>
          </p:cNvPr>
          <p:cNvSpPr txBox="1">
            <a:spLocks/>
          </p:cNvSpPr>
          <p:nvPr/>
        </p:nvSpPr>
        <p:spPr>
          <a:xfrm>
            <a:off x="687391" y="5099078"/>
            <a:ext cx="10800000" cy="1080000"/>
          </a:xfrm>
          <a:prstGeom prst="rect">
            <a:avLst/>
          </a:prstGeom>
          <a:solidFill>
            <a:srgbClr val="BCD6ED"/>
          </a:solidFill>
          <a:ln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bg1"/>
                </a:solidFill>
                <a:latin typeface="Raleway 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D3963"/>
                </a:solidFill>
                <a:effectLst/>
                <a:uLnTx/>
                <a:uFillTx/>
                <a:latin typeface="Raleway "/>
                <a:ea typeface="+mn-ea"/>
                <a:cs typeface="+mn-cs"/>
              </a:rPr>
              <a:t>LABORATORIES</a:t>
            </a:r>
          </a:p>
        </p:txBody>
      </p:sp>
      <p:sp>
        <p:nvSpPr>
          <p:cNvPr id="4" name="Segnaposto testo 18">
            <a:extLst>
              <a:ext uri="{FF2B5EF4-FFF2-40B4-BE49-F238E27FC236}">
                <a16:creationId xmlns:a16="http://schemas.microsoft.com/office/drawing/2014/main" id="{44E261D9-715D-A5DA-8664-B371A2678BAB}"/>
              </a:ext>
            </a:extLst>
          </p:cNvPr>
          <p:cNvSpPr txBox="1">
            <a:spLocks/>
          </p:cNvSpPr>
          <p:nvPr/>
        </p:nvSpPr>
        <p:spPr>
          <a:xfrm>
            <a:off x="687391" y="1499078"/>
            <a:ext cx="10800000" cy="1080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solidFill>
              <a:srgbClr val="1D3964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bg1"/>
                </a:solidFill>
                <a:latin typeface="Raleway 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 "/>
                <a:ea typeface="+mn-ea"/>
                <a:cs typeface="+mn-cs"/>
              </a:rPr>
              <a:t>ENGINEERING, TECHNOLOGY AND MANAGEMENT SUPPORT</a:t>
            </a:r>
          </a:p>
        </p:txBody>
      </p: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1F002908-6212-8BFE-C4DA-F637AFEEC1D6}"/>
              </a:ext>
            </a:extLst>
          </p:cNvPr>
          <p:cNvGrpSpPr/>
          <p:nvPr/>
        </p:nvGrpSpPr>
        <p:grpSpPr>
          <a:xfrm>
            <a:off x="4549573" y="3890246"/>
            <a:ext cx="3100885" cy="1098578"/>
            <a:chOff x="4434028" y="4580328"/>
            <a:chExt cx="3100885" cy="1098578"/>
          </a:xfrm>
        </p:grpSpPr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10DAA8C8-7691-88F0-4FB0-7A74DABEEA52}"/>
                </a:ext>
              </a:extLst>
            </p:cNvPr>
            <p:cNvSpPr/>
            <p:nvPr/>
          </p:nvSpPr>
          <p:spPr>
            <a:xfrm>
              <a:off x="4434028" y="4580328"/>
              <a:ext cx="3100885" cy="1098578"/>
            </a:xfrm>
            <a:prstGeom prst="rect">
              <a:avLst/>
            </a:prstGeom>
            <a:solidFill>
              <a:srgbClr val="BCD6ED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CasellaDiTesto 53">
              <a:extLst>
                <a:ext uri="{FF2B5EF4-FFF2-40B4-BE49-F238E27FC236}">
                  <a16:creationId xmlns:a16="http://schemas.microsoft.com/office/drawing/2014/main" id="{F6636D9A-7D73-FC72-860E-ED0993CB51E3}"/>
                </a:ext>
              </a:extLst>
            </p:cNvPr>
            <p:cNvSpPr txBox="1"/>
            <p:nvPr/>
          </p:nvSpPr>
          <p:spPr>
            <a:xfrm>
              <a:off x="4626900" y="4623274"/>
              <a:ext cx="2715141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lang="en-US" sz="2000" b="1">
                  <a:solidFill>
                    <a:srgbClr val="1D3964"/>
                  </a:solidFill>
                  <a:latin typeface="Raleway" pitchFamily="2" charset="0"/>
                </a:rPr>
                <a:t>Digital Twin &amp; Immersive Simulation Lab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D3964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55" name="Gruppo 54">
            <a:extLst>
              <a:ext uri="{FF2B5EF4-FFF2-40B4-BE49-F238E27FC236}">
                <a16:creationId xmlns:a16="http://schemas.microsoft.com/office/drawing/2014/main" id="{1883A59F-B45E-4C0D-FD63-38D5313BD5F0}"/>
              </a:ext>
            </a:extLst>
          </p:cNvPr>
          <p:cNvGrpSpPr/>
          <p:nvPr/>
        </p:nvGrpSpPr>
        <p:grpSpPr>
          <a:xfrm>
            <a:off x="8148314" y="3890246"/>
            <a:ext cx="3100885" cy="1098578"/>
            <a:chOff x="8308694" y="4580328"/>
            <a:chExt cx="3100885" cy="1098578"/>
          </a:xfrm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9AF1D93-C7B6-EBBA-7B54-CCAF7B53167B}"/>
                </a:ext>
              </a:extLst>
            </p:cNvPr>
            <p:cNvSpPr/>
            <p:nvPr/>
          </p:nvSpPr>
          <p:spPr>
            <a:xfrm>
              <a:off x="8308694" y="4580328"/>
              <a:ext cx="3100885" cy="1098578"/>
            </a:xfrm>
            <a:prstGeom prst="rect">
              <a:avLst/>
            </a:prstGeom>
            <a:solidFill>
              <a:srgbClr val="BCD6ED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CasellaDiTesto 56">
              <a:extLst>
                <a:ext uri="{FF2B5EF4-FFF2-40B4-BE49-F238E27FC236}">
                  <a16:creationId xmlns:a16="http://schemas.microsoft.com/office/drawing/2014/main" id="{095071CE-D20A-358B-86E6-A03E831B3530}"/>
                </a:ext>
              </a:extLst>
            </p:cNvPr>
            <p:cNvSpPr txBox="1"/>
            <p:nvPr/>
          </p:nvSpPr>
          <p:spPr>
            <a:xfrm>
              <a:off x="8693601" y="4623274"/>
              <a:ext cx="2331071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D3964"/>
                  </a:solidFill>
                  <a:effectLst/>
                  <a:uLnTx/>
                  <a:uFillTx/>
                  <a:latin typeface="Raleway" pitchFamily="2" charset="0"/>
                  <a:ea typeface="+mn-ea"/>
                  <a:cs typeface="+mn-cs"/>
                </a:rPr>
                <a:t>Photo-Bioreactor and Life Support Systems Lab</a:t>
              </a:r>
            </a:p>
          </p:txBody>
        </p:sp>
      </p:grpSp>
      <p:grpSp>
        <p:nvGrpSpPr>
          <p:cNvPr id="58" name="Gruppo 57">
            <a:extLst>
              <a:ext uri="{FF2B5EF4-FFF2-40B4-BE49-F238E27FC236}">
                <a16:creationId xmlns:a16="http://schemas.microsoft.com/office/drawing/2014/main" id="{5B746CE0-7CBE-D066-45ED-647B3AF40DAC}"/>
              </a:ext>
            </a:extLst>
          </p:cNvPr>
          <p:cNvGrpSpPr/>
          <p:nvPr/>
        </p:nvGrpSpPr>
        <p:grpSpPr>
          <a:xfrm>
            <a:off x="926071" y="3890246"/>
            <a:ext cx="3139858" cy="1366385"/>
            <a:chOff x="1230099" y="4580328"/>
            <a:chExt cx="3139858" cy="1366385"/>
          </a:xfrm>
        </p:grpSpPr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58105F58-8831-2328-B14E-F82E79E31549}"/>
                </a:ext>
              </a:extLst>
            </p:cNvPr>
            <p:cNvSpPr/>
            <p:nvPr/>
          </p:nvSpPr>
          <p:spPr>
            <a:xfrm>
              <a:off x="1249586" y="4580328"/>
              <a:ext cx="3100885" cy="1098578"/>
            </a:xfrm>
            <a:prstGeom prst="rect">
              <a:avLst/>
            </a:prstGeom>
            <a:solidFill>
              <a:srgbClr val="BCD6ED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CasellaDiTesto 59">
              <a:extLst>
                <a:ext uri="{FF2B5EF4-FFF2-40B4-BE49-F238E27FC236}">
                  <a16:creationId xmlns:a16="http://schemas.microsoft.com/office/drawing/2014/main" id="{F78D49AB-1B0A-EDD1-C2AB-2D5899CAC3E2}"/>
                </a:ext>
              </a:extLst>
            </p:cNvPr>
            <p:cNvSpPr txBox="1"/>
            <p:nvPr/>
          </p:nvSpPr>
          <p:spPr>
            <a:xfrm>
              <a:off x="1230099" y="4623274"/>
              <a:ext cx="3139858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D3964"/>
                  </a:solidFill>
                  <a:effectLst/>
                  <a:uLnTx/>
                  <a:uFillTx/>
                  <a:latin typeface="Raleway" pitchFamily="2" charset="0"/>
                  <a:ea typeface="+mn-ea"/>
                  <a:cs typeface="+mn-cs"/>
                </a:rPr>
                <a:t>Collaborative Robotics &amp; Autonomous Systems Lab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350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8534F7-1C2B-C573-56C4-53C28C844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/>
              <a:t>InCubed</a:t>
            </a:r>
            <a:r>
              <a:rPr lang="it-IT"/>
              <a:t> and the ESA</a:t>
            </a:r>
            <a:r>
              <a:rPr lang="en-US"/>
              <a:t> Φ-lab</a:t>
            </a:r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5772964-CAD8-C621-E4B7-39A26B3B93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4346" y="1875588"/>
            <a:ext cx="11445369" cy="3871636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sz="2000" b="1" dirty="0" err="1"/>
              <a:t>InCubed</a:t>
            </a:r>
            <a:r>
              <a:rPr lang="en-US" sz="2000" dirty="0"/>
              <a:t> is an ESA </a:t>
            </a:r>
            <a:r>
              <a:rPr lang="en-US" sz="2000" dirty="0" err="1"/>
              <a:t>programme</a:t>
            </a:r>
            <a:r>
              <a:rPr lang="en-US" sz="2000" dirty="0"/>
              <a:t> managed by the Φ-lab INVEST Office.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000" dirty="0"/>
              <a:t>It is a Public Private Partnership co-funding </a:t>
            </a:r>
            <a:r>
              <a:rPr lang="en-US" sz="2000" dirty="0" err="1"/>
              <a:t>programme</a:t>
            </a:r>
            <a:r>
              <a:rPr lang="en-US" sz="2000" dirty="0"/>
              <a:t> (“</a:t>
            </a:r>
            <a:r>
              <a:rPr lang="en-US" sz="2000" u="sng" dirty="0"/>
              <a:t>In</a:t>
            </a:r>
            <a:r>
              <a:rPr lang="en-US" sz="2000" dirty="0"/>
              <a:t>vesting in </a:t>
            </a:r>
            <a:r>
              <a:rPr lang="en-US" sz="2000" u="sng" dirty="0"/>
              <a:t>In</a:t>
            </a:r>
            <a:r>
              <a:rPr lang="en-US" sz="2000" dirty="0"/>
              <a:t>dustrial </a:t>
            </a:r>
            <a:r>
              <a:rPr lang="en-US" sz="2000" u="sng" dirty="0"/>
              <a:t>In</a:t>
            </a:r>
            <a:r>
              <a:rPr lang="en-US" sz="2000" dirty="0"/>
              <a:t>novation”) that supports the development of innovative, commercially viable EO products and services based on Earth observation imagery and datasets.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000" dirty="0"/>
              <a:t>The </a:t>
            </a:r>
            <a:r>
              <a:rPr lang="en-US" sz="2000" dirty="0" err="1"/>
              <a:t>programme</a:t>
            </a:r>
            <a:r>
              <a:rPr lang="en-US" sz="2000" dirty="0"/>
              <a:t> covers the full EO value chain: from building satellites to ground applications and new EO business models.</a:t>
            </a:r>
          </a:p>
          <a:p>
            <a:pPr lvl="0">
              <a:lnSpc>
                <a:spcPct val="100000"/>
              </a:lnSpc>
              <a:spcBef>
                <a:spcPts val="1200"/>
              </a:spcBef>
              <a:buSzPct val="100000"/>
              <a:tabLst>
                <a:tab pos="457200" algn="l"/>
              </a:tabLst>
            </a:pPr>
            <a:r>
              <a:rPr lang="it-IT" sz="2000" b="1" dirty="0"/>
              <a:t>Project size 100k€ to &gt;25M€</a:t>
            </a:r>
          </a:p>
          <a:p>
            <a:pPr lvl="0">
              <a:lnSpc>
                <a:spcPct val="100000"/>
              </a:lnSpc>
              <a:spcBef>
                <a:spcPts val="1200"/>
              </a:spcBef>
              <a:buSzPct val="100000"/>
              <a:tabLst>
                <a:tab pos="457200" algn="l"/>
              </a:tabLst>
            </a:pPr>
            <a:r>
              <a:rPr lang="it-IT" sz="2000" b="1" dirty="0"/>
              <a:t>Funding rate up to 80%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062E89D0-BA20-1060-DC70-4390B3C20FE3}"/>
              </a:ext>
            </a:extLst>
          </p:cNvPr>
          <p:cNvGrpSpPr/>
          <p:nvPr/>
        </p:nvGrpSpPr>
        <p:grpSpPr>
          <a:xfrm>
            <a:off x="5851906" y="710036"/>
            <a:ext cx="5666942" cy="6622043"/>
            <a:chOff x="5633433" y="833861"/>
            <a:chExt cx="5666942" cy="6622043"/>
          </a:xfrm>
          <a:blipFill dpi="0"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grpSp>
          <p:nvGrpSpPr>
            <p:cNvPr id="5" name="Elemento grafico 3">
              <a:extLst>
                <a:ext uri="{FF2B5EF4-FFF2-40B4-BE49-F238E27FC236}">
                  <a16:creationId xmlns:a16="http://schemas.microsoft.com/office/drawing/2014/main" id="{D8C19AFA-37AB-0ED2-1A9C-E29D6280A239}"/>
                </a:ext>
              </a:extLst>
            </p:cNvPr>
            <p:cNvGrpSpPr/>
            <p:nvPr/>
          </p:nvGrpSpPr>
          <p:grpSpPr>
            <a:xfrm>
              <a:off x="7096514" y="2916710"/>
              <a:ext cx="3349639" cy="2452709"/>
              <a:chOff x="7096514" y="2916710"/>
              <a:chExt cx="3349639" cy="2452709"/>
            </a:xfrm>
            <a:grpFill/>
          </p:grpSpPr>
          <p:sp>
            <p:nvSpPr>
              <p:cNvPr id="8" name="Figura a mano libera: forma 7">
                <a:extLst>
                  <a:ext uri="{FF2B5EF4-FFF2-40B4-BE49-F238E27FC236}">
                    <a16:creationId xmlns:a16="http://schemas.microsoft.com/office/drawing/2014/main" id="{B9F8BDED-08E0-3A95-EF91-36A6F5010C32}"/>
                  </a:ext>
                </a:extLst>
              </p:cNvPr>
              <p:cNvSpPr/>
              <p:nvPr/>
            </p:nvSpPr>
            <p:spPr>
              <a:xfrm>
                <a:off x="7096514" y="2916710"/>
                <a:ext cx="466186" cy="2452709"/>
              </a:xfrm>
              <a:custGeom>
                <a:avLst/>
                <a:gdLst>
                  <a:gd name="connsiteX0" fmla="*/ 400757 w 466186"/>
                  <a:gd name="connsiteY0" fmla="*/ 466187 h 2452709"/>
                  <a:gd name="connsiteX1" fmla="*/ 65430 w 466186"/>
                  <a:gd name="connsiteY1" fmla="*/ 466187 h 2452709"/>
                  <a:gd name="connsiteX2" fmla="*/ 0 w 466186"/>
                  <a:gd name="connsiteY2" fmla="*/ 400758 h 2452709"/>
                  <a:gd name="connsiteX3" fmla="*/ 0 w 466186"/>
                  <a:gd name="connsiteY3" fmla="*/ 65430 h 2452709"/>
                  <a:gd name="connsiteX4" fmla="*/ 65430 w 466186"/>
                  <a:gd name="connsiteY4" fmla="*/ 0 h 2452709"/>
                  <a:gd name="connsiteX5" fmla="*/ 400757 w 466186"/>
                  <a:gd name="connsiteY5" fmla="*/ 0 h 2452709"/>
                  <a:gd name="connsiteX6" fmla="*/ 466187 w 466186"/>
                  <a:gd name="connsiteY6" fmla="*/ 65430 h 2452709"/>
                  <a:gd name="connsiteX7" fmla="*/ 466187 w 466186"/>
                  <a:gd name="connsiteY7" fmla="*/ 400758 h 2452709"/>
                  <a:gd name="connsiteX8" fmla="*/ 400757 w 466186"/>
                  <a:gd name="connsiteY8" fmla="*/ 466187 h 2452709"/>
                  <a:gd name="connsiteX9" fmla="*/ 400757 w 466186"/>
                  <a:gd name="connsiteY9" fmla="*/ 2452710 h 2452709"/>
                  <a:gd name="connsiteX10" fmla="*/ 65430 w 466186"/>
                  <a:gd name="connsiteY10" fmla="*/ 2452710 h 2452709"/>
                  <a:gd name="connsiteX11" fmla="*/ 0 w 466186"/>
                  <a:gd name="connsiteY11" fmla="*/ 2387280 h 2452709"/>
                  <a:gd name="connsiteX12" fmla="*/ 0 w 466186"/>
                  <a:gd name="connsiteY12" fmla="*/ 790611 h 2452709"/>
                  <a:gd name="connsiteX13" fmla="*/ 65430 w 466186"/>
                  <a:gd name="connsiteY13" fmla="*/ 725181 h 2452709"/>
                  <a:gd name="connsiteX14" fmla="*/ 400757 w 466186"/>
                  <a:gd name="connsiteY14" fmla="*/ 725181 h 2452709"/>
                  <a:gd name="connsiteX15" fmla="*/ 466187 w 466186"/>
                  <a:gd name="connsiteY15" fmla="*/ 790611 h 2452709"/>
                  <a:gd name="connsiteX16" fmla="*/ 466187 w 466186"/>
                  <a:gd name="connsiteY16" fmla="*/ 2387280 h 2452709"/>
                  <a:gd name="connsiteX17" fmla="*/ 400757 w 466186"/>
                  <a:gd name="connsiteY17" fmla="*/ 2452710 h 245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6186" h="2452709">
                    <a:moveTo>
                      <a:pt x="400757" y="466187"/>
                    </a:moveTo>
                    <a:lnTo>
                      <a:pt x="65430" y="466187"/>
                    </a:lnTo>
                    <a:cubicBezTo>
                      <a:pt x="27262" y="466187"/>
                      <a:pt x="0" y="438925"/>
                      <a:pt x="0" y="400758"/>
                    </a:cubicBezTo>
                    <a:lnTo>
                      <a:pt x="0" y="65430"/>
                    </a:lnTo>
                    <a:cubicBezTo>
                      <a:pt x="0" y="27262"/>
                      <a:pt x="27262" y="0"/>
                      <a:pt x="65430" y="0"/>
                    </a:cubicBezTo>
                    <a:lnTo>
                      <a:pt x="400757" y="0"/>
                    </a:lnTo>
                    <a:cubicBezTo>
                      <a:pt x="438925" y="0"/>
                      <a:pt x="466187" y="27262"/>
                      <a:pt x="466187" y="65430"/>
                    </a:cubicBezTo>
                    <a:lnTo>
                      <a:pt x="466187" y="400758"/>
                    </a:lnTo>
                    <a:cubicBezTo>
                      <a:pt x="466187" y="438925"/>
                      <a:pt x="438925" y="466187"/>
                      <a:pt x="400757" y="466187"/>
                    </a:cubicBezTo>
                    <a:close/>
                    <a:moveTo>
                      <a:pt x="400757" y="2452710"/>
                    </a:moveTo>
                    <a:lnTo>
                      <a:pt x="65430" y="2452710"/>
                    </a:lnTo>
                    <a:cubicBezTo>
                      <a:pt x="27262" y="2452710"/>
                      <a:pt x="0" y="2425448"/>
                      <a:pt x="0" y="2387280"/>
                    </a:cubicBezTo>
                    <a:lnTo>
                      <a:pt x="0" y="790611"/>
                    </a:lnTo>
                    <a:cubicBezTo>
                      <a:pt x="0" y="752443"/>
                      <a:pt x="27262" y="725181"/>
                      <a:pt x="65430" y="725181"/>
                    </a:cubicBezTo>
                    <a:lnTo>
                      <a:pt x="400757" y="725181"/>
                    </a:lnTo>
                    <a:cubicBezTo>
                      <a:pt x="438925" y="725181"/>
                      <a:pt x="466187" y="752443"/>
                      <a:pt x="466187" y="790611"/>
                    </a:cubicBezTo>
                    <a:lnTo>
                      <a:pt x="466187" y="2387280"/>
                    </a:lnTo>
                    <a:cubicBezTo>
                      <a:pt x="466187" y="2425448"/>
                      <a:pt x="438925" y="2452710"/>
                      <a:pt x="400757" y="2452710"/>
                    </a:cubicBezTo>
                    <a:close/>
                  </a:path>
                </a:pathLst>
              </a:custGeom>
              <a:grpFill/>
              <a:ln w="90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  <p:sp>
            <p:nvSpPr>
              <p:cNvPr id="9" name="Figura a mano libera: forma 8">
                <a:extLst>
                  <a:ext uri="{FF2B5EF4-FFF2-40B4-BE49-F238E27FC236}">
                    <a16:creationId xmlns:a16="http://schemas.microsoft.com/office/drawing/2014/main" id="{415E145A-31B3-D426-7027-C51AD83E401D}"/>
                  </a:ext>
                </a:extLst>
              </p:cNvPr>
              <p:cNvSpPr/>
              <p:nvPr/>
            </p:nvSpPr>
            <p:spPr>
              <a:xfrm>
                <a:off x="7977090" y="3606450"/>
                <a:ext cx="1398560" cy="1762970"/>
              </a:xfrm>
              <a:custGeom>
                <a:avLst/>
                <a:gdLst>
                  <a:gd name="connsiteX0" fmla="*/ 1334040 w 1398560"/>
                  <a:gd name="connsiteY0" fmla="*/ 1762971 h 1762970"/>
                  <a:gd name="connsiteX1" fmla="*/ 998712 w 1398560"/>
                  <a:gd name="connsiteY1" fmla="*/ 1762971 h 1762970"/>
                  <a:gd name="connsiteX2" fmla="*/ 933283 w 1398560"/>
                  <a:gd name="connsiteY2" fmla="*/ 1697541 h 1762970"/>
                  <a:gd name="connsiteX3" fmla="*/ 933283 w 1398560"/>
                  <a:gd name="connsiteY3" fmla="*/ 657025 h 1762970"/>
                  <a:gd name="connsiteX4" fmla="*/ 732449 w 1398560"/>
                  <a:gd name="connsiteY4" fmla="*/ 432564 h 1762970"/>
                  <a:gd name="connsiteX5" fmla="*/ 466187 w 1398560"/>
                  <a:gd name="connsiteY5" fmla="*/ 505264 h 1762970"/>
                  <a:gd name="connsiteX6" fmla="*/ 466187 w 1398560"/>
                  <a:gd name="connsiteY6" fmla="*/ 1697541 h 1762970"/>
                  <a:gd name="connsiteX7" fmla="*/ 400757 w 1398560"/>
                  <a:gd name="connsiteY7" fmla="*/ 1762971 h 1762970"/>
                  <a:gd name="connsiteX8" fmla="*/ 65430 w 1398560"/>
                  <a:gd name="connsiteY8" fmla="*/ 1762971 h 1762970"/>
                  <a:gd name="connsiteX9" fmla="*/ 0 w 1398560"/>
                  <a:gd name="connsiteY9" fmla="*/ 1697541 h 1762970"/>
                  <a:gd name="connsiteX10" fmla="*/ 0 w 1398560"/>
                  <a:gd name="connsiteY10" fmla="*/ 100871 h 1762970"/>
                  <a:gd name="connsiteX11" fmla="*/ 65430 w 1398560"/>
                  <a:gd name="connsiteY11" fmla="*/ 35441 h 1762970"/>
                  <a:gd name="connsiteX12" fmla="*/ 366225 w 1398560"/>
                  <a:gd name="connsiteY12" fmla="*/ 35441 h 1762970"/>
                  <a:gd name="connsiteX13" fmla="*/ 431655 w 1398560"/>
                  <a:gd name="connsiteY13" fmla="*/ 100871 h 1762970"/>
                  <a:gd name="connsiteX14" fmla="*/ 431655 w 1398560"/>
                  <a:gd name="connsiteY14" fmla="*/ 149035 h 1762970"/>
                  <a:gd name="connsiteX15" fmla="*/ 880575 w 1398560"/>
                  <a:gd name="connsiteY15" fmla="*/ 0 h 1762970"/>
                  <a:gd name="connsiteX16" fmla="*/ 1398561 w 1398560"/>
                  <a:gd name="connsiteY16" fmla="*/ 587051 h 1762970"/>
                  <a:gd name="connsiteX17" fmla="*/ 1398561 w 1398560"/>
                  <a:gd name="connsiteY17" fmla="*/ 1696632 h 1762970"/>
                  <a:gd name="connsiteX18" fmla="*/ 1333131 w 1398560"/>
                  <a:gd name="connsiteY18" fmla="*/ 1762062 h 1762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98560" h="1762970">
                    <a:moveTo>
                      <a:pt x="1334040" y="1762971"/>
                    </a:moveTo>
                    <a:lnTo>
                      <a:pt x="998712" y="1762971"/>
                    </a:lnTo>
                    <a:cubicBezTo>
                      <a:pt x="960545" y="1762971"/>
                      <a:pt x="933283" y="1735708"/>
                      <a:pt x="933283" y="1697541"/>
                    </a:cubicBezTo>
                    <a:lnTo>
                      <a:pt x="933283" y="657025"/>
                    </a:lnTo>
                    <a:cubicBezTo>
                      <a:pt x="933283" y="515260"/>
                      <a:pt x="885119" y="432564"/>
                      <a:pt x="732449" y="432564"/>
                    </a:cubicBezTo>
                    <a:cubicBezTo>
                      <a:pt x="649754" y="432564"/>
                      <a:pt x="552518" y="463461"/>
                      <a:pt x="466187" y="505264"/>
                    </a:cubicBezTo>
                    <a:lnTo>
                      <a:pt x="466187" y="1697541"/>
                    </a:lnTo>
                    <a:cubicBezTo>
                      <a:pt x="466187" y="1735708"/>
                      <a:pt x="438925" y="1762971"/>
                      <a:pt x="400757" y="1762971"/>
                    </a:cubicBezTo>
                    <a:lnTo>
                      <a:pt x="65430" y="1762971"/>
                    </a:lnTo>
                    <a:cubicBezTo>
                      <a:pt x="27262" y="1762971"/>
                      <a:pt x="0" y="1735708"/>
                      <a:pt x="0" y="1697541"/>
                    </a:cubicBezTo>
                    <a:lnTo>
                      <a:pt x="0" y="100871"/>
                    </a:lnTo>
                    <a:cubicBezTo>
                      <a:pt x="0" y="62704"/>
                      <a:pt x="27262" y="35441"/>
                      <a:pt x="65430" y="35441"/>
                    </a:cubicBezTo>
                    <a:lnTo>
                      <a:pt x="366225" y="35441"/>
                    </a:lnTo>
                    <a:cubicBezTo>
                      <a:pt x="404392" y="35441"/>
                      <a:pt x="431655" y="62704"/>
                      <a:pt x="431655" y="100871"/>
                    </a:cubicBezTo>
                    <a:lnTo>
                      <a:pt x="431655" y="149035"/>
                    </a:lnTo>
                    <a:cubicBezTo>
                      <a:pt x="538887" y="72700"/>
                      <a:pt x="690647" y="0"/>
                      <a:pt x="880575" y="0"/>
                    </a:cubicBezTo>
                    <a:cubicBezTo>
                      <a:pt x="1271336" y="0"/>
                      <a:pt x="1398561" y="235365"/>
                      <a:pt x="1398561" y="587051"/>
                    </a:cubicBezTo>
                    <a:lnTo>
                      <a:pt x="1398561" y="1696632"/>
                    </a:lnTo>
                    <a:cubicBezTo>
                      <a:pt x="1398561" y="1734799"/>
                      <a:pt x="1371298" y="1762062"/>
                      <a:pt x="1333131" y="1762062"/>
                    </a:cubicBezTo>
                    <a:close/>
                  </a:path>
                </a:pathLst>
              </a:custGeom>
              <a:grpFill/>
              <a:ln w="90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  <p:sp>
            <p:nvSpPr>
              <p:cNvPr id="10" name="Figura a mano libera: forma 9">
                <a:extLst>
                  <a:ext uri="{FF2B5EF4-FFF2-40B4-BE49-F238E27FC236}">
                    <a16:creationId xmlns:a16="http://schemas.microsoft.com/office/drawing/2014/main" id="{FE532C3B-9AEA-E05F-3B20-8ECA93DAF452}"/>
                  </a:ext>
                </a:extLst>
              </p:cNvPr>
              <p:cNvSpPr/>
              <p:nvPr/>
            </p:nvSpPr>
            <p:spPr>
              <a:xfrm>
                <a:off x="9641004" y="2918528"/>
                <a:ext cx="805149" cy="1386748"/>
              </a:xfrm>
              <a:custGeom>
                <a:avLst/>
                <a:gdLst>
                  <a:gd name="connsiteX0" fmla="*/ 362590 w 805149"/>
                  <a:gd name="connsiteY0" fmla="*/ 1386749 h 1386748"/>
                  <a:gd name="connsiteX1" fmla="*/ 36350 w 805149"/>
                  <a:gd name="connsiteY1" fmla="*/ 1348581 h 1386748"/>
                  <a:gd name="connsiteX2" fmla="*/ 0 w 805149"/>
                  <a:gd name="connsiteY2" fmla="*/ 1312232 h 1386748"/>
                  <a:gd name="connsiteX3" fmla="*/ 0 w 805149"/>
                  <a:gd name="connsiteY3" fmla="*/ 1143205 h 1386748"/>
                  <a:gd name="connsiteX4" fmla="*/ 36350 w 805149"/>
                  <a:gd name="connsiteY4" fmla="*/ 1115033 h 1386748"/>
                  <a:gd name="connsiteX5" fmla="*/ 357137 w 805149"/>
                  <a:gd name="connsiteY5" fmla="*/ 1149566 h 1386748"/>
                  <a:gd name="connsiteX6" fmla="*/ 550701 w 805149"/>
                  <a:gd name="connsiteY6" fmla="*/ 1005075 h 1386748"/>
                  <a:gd name="connsiteX7" fmla="*/ 550701 w 805149"/>
                  <a:gd name="connsiteY7" fmla="*/ 935101 h 1386748"/>
                  <a:gd name="connsiteX8" fmla="*/ 349868 w 805149"/>
                  <a:gd name="connsiteY8" fmla="*/ 790610 h 1386748"/>
                  <a:gd name="connsiteX9" fmla="*/ 150852 w 805149"/>
                  <a:gd name="connsiteY9" fmla="*/ 790610 h 1386748"/>
                  <a:gd name="connsiteX10" fmla="*/ 114502 w 805149"/>
                  <a:gd name="connsiteY10" fmla="*/ 754261 h 1386748"/>
                  <a:gd name="connsiteX11" fmla="*/ 114502 w 805149"/>
                  <a:gd name="connsiteY11" fmla="*/ 589777 h 1386748"/>
                  <a:gd name="connsiteX12" fmla="*/ 150852 w 805149"/>
                  <a:gd name="connsiteY12" fmla="*/ 553427 h 1386748"/>
                  <a:gd name="connsiteX13" fmla="*/ 311700 w 805149"/>
                  <a:gd name="connsiteY13" fmla="*/ 553427 h 1386748"/>
                  <a:gd name="connsiteX14" fmla="*/ 512533 w 805149"/>
                  <a:gd name="connsiteY14" fmla="*/ 401666 h 1386748"/>
                  <a:gd name="connsiteX15" fmla="*/ 512533 w 805149"/>
                  <a:gd name="connsiteY15" fmla="*/ 361682 h 1386748"/>
                  <a:gd name="connsiteX16" fmla="*/ 339871 w 805149"/>
                  <a:gd name="connsiteY16" fmla="*/ 238092 h 1386748"/>
                  <a:gd name="connsiteX17" fmla="*/ 36350 w 805149"/>
                  <a:gd name="connsiteY17" fmla="*/ 269898 h 1386748"/>
                  <a:gd name="connsiteX18" fmla="*/ 0 w 805149"/>
                  <a:gd name="connsiteY18" fmla="*/ 241727 h 1386748"/>
                  <a:gd name="connsiteX19" fmla="*/ 0 w 805149"/>
                  <a:gd name="connsiteY19" fmla="*/ 74517 h 1386748"/>
                  <a:gd name="connsiteX20" fmla="*/ 36350 w 805149"/>
                  <a:gd name="connsiteY20" fmla="*/ 38167 h 1386748"/>
                  <a:gd name="connsiteX21" fmla="*/ 352594 w 805149"/>
                  <a:gd name="connsiteY21" fmla="*/ 0 h 1386748"/>
                  <a:gd name="connsiteX22" fmla="*/ 767891 w 805149"/>
                  <a:gd name="connsiteY22" fmla="*/ 343507 h 1386748"/>
                  <a:gd name="connsiteX23" fmla="*/ 767891 w 805149"/>
                  <a:gd name="connsiteY23" fmla="*/ 394397 h 1386748"/>
                  <a:gd name="connsiteX24" fmla="*/ 623400 w 805149"/>
                  <a:gd name="connsiteY24" fmla="*/ 654298 h 1386748"/>
                  <a:gd name="connsiteX25" fmla="*/ 805149 w 805149"/>
                  <a:gd name="connsiteY25" fmla="*/ 936919 h 1386748"/>
                  <a:gd name="connsiteX26" fmla="*/ 805149 w 805149"/>
                  <a:gd name="connsiteY26" fmla="*/ 1018706 h 1386748"/>
                  <a:gd name="connsiteX27" fmla="*/ 361681 w 805149"/>
                  <a:gd name="connsiteY27" fmla="*/ 1384931 h 138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05149" h="1386748">
                    <a:moveTo>
                      <a:pt x="362590" y="1386749"/>
                    </a:moveTo>
                    <a:cubicBezTo>
                      <a:pt x="214464" y="1386749"/>
                      <a:pt x="36350" y="1348581"/>
                      <a:pt x="36350" y="1348581"/>
                    </a:cubicBezTo>
                    <a:cubicBezTo>
                      <a:pt x="13631" y="1346764"/>
                      <a:pt x="0" y="1333133"/>
                      <a:pt x="0" y="1312232"/>
                    </a:cubicBezTo>
                    <a:lnTo>
                      <a:pt x="0" y="1143205"/>
                    </a:lnTo>
                    <a:cubicBezTo>
                      <a:pt x="0" y="1122303"/>
                      <a:pt x="15449" y="1113216"/>
                      <a:pt x="36350" y="1115033"/>
                    </a:cubicBezTo>
                    <a:cubicBezTo>
                      <a:pt x="36350" y="1115033"/>
                      <a:pt x="237183" y="1149566"/>
                      <a:pt x="357137" y="1149566"/>
                    </a:cubicBezTo>
                    <a:cubicBezTo>
                      <a:pt x="495267" y="1149566"/>
                      <a:pt x="550701" y="1100493"/>
                      <a:pt x="550701" y="1005075"/>
                    </a:cubicBezTo>
                    <a:lnTo>
                      <a:pt x="550701" y="935101"/>
                    </a:lnTo>
                    <a:cubicBezTo>
                      <a:pt x="550701" y="828778"/>
                      <a:pt x="478909" y="790610"/>
                      <a:pt x="349868" y="790610"/>
                    </a:cubicBezTo>
                    <a:lnTo>
                      <a:pt x="150852" y="790610"/>
                    </a:lnTo>
                    <a:cubicBezTo>
                      <a:pt x="129951" y="790610"/>
                      <a:pt x="114502" y="775162"/>
                      <a:pt x="114502" y="754261"/>
                    </a:cubicBezTo>
                    <a:lnTo>
                      <a:pt x="114502" y="589777"/>
                    </a:lnTo>
                    <a:cubicBezTo>
                      <a:pt x="114502" y="568876"/>
                      <a:pt x="129951" y="553427"/>
                      <a:pt x="150852" y="553427"/>
                    </a:cubicBezTo>
                    <a:lnTo>
                      <a:pt x="311700" y="553427"/>
                    </a:lnTo>
                    <a:cubicBezTo>
                      <a:pt x="456191" y="553427"/>
                      <a:pt x="512533" y="507990"/>
                      <a:pt x="512533" y="401666"/>
                    </a:cubicBezTo>
                    <a:lnTo>
                      <a:pt x="512533" y="361682"/>
                    </a:lnTo>
                    <a:cubicBezTo>
                      <a:pt x="512533" y="278077"/>
                      <a:pt x="474366" y="238092"/>
                      <a:pt x="339871" y="238092"/>
                    </a:cubicBezTo>
                    <a:cubicBezTo>
                      <a:pt x="218099" y="238092"/>
                      <a:pt x="36350" y="269898"/>
                      <a:pt x="36350" y="269898"/>
                    </a:cubicBezTo>
                    <a:cubicBezTo>
                      <a:pt x="15449" y="271716"/>
                      <a:pt x="0" y="262628"/>
                      <a:pt x="0" y="241727"/>
                    </a:cubicBezTo>
                    <a:lnTo>
                      <a:pt x="0" y="74517"/>
                    </a:lnTo>
                    <a:cubicBezTo>
                      <a:pt x="0" y="53616"/>
                      <a:pt x="13631" y="39985"/>
                      <a:pt x="36350" y="38167"/>
                    </a:cubicBezTo>
                    <a:cubicBezTo>
                      <a:pt x="36350" y="38167"/>
                      <a:pt x="197198" y="0"/>
                      <a:pt x="352594" y="0"/>
                    </a:cubicBezTo>
                    <a:cubicBezTo>
                      <a:pt x="605225" y="0"/>
                      <a:pt x="767891" y="79970"/>
                      <a:pt x="767891" y="343507"/>
                    </a:cubicBezTo>
                    <a:lnTo>
                      <a:pt x="767891" y="394397"/>
                    </a:lnTo>
                    <a:cubicBezTo>
                      <a:pt x="767891" y="521621"/>
                      <a:pt x="710640" y="603408"/>
                      <a:pt x="623400" y="654298"/>
                    </a:cubicBezTo>
                    <a:cubicBezTo>
                      <a:pt x="731541" y="701553"/>
                      <a:pt x="805149" y="788793"/>
                      <a:pt x="805149" y="936919"/>
                    </a:cubicBezTo>
                    <a:lnTo>
                      <a:pt x="805149" y="1018706"/>
                    </a:lnTo>
                    <a:cubicBezTo>
                      <a:pt x="805149" y="1297692"/>
                      <a:pt x="617039" y="1384931"/>
                      <a:pt x="361681" y="1384931"/>
                    </a:cubicBezTo>
                    <a:close/>
                  </a:path>
                </a:pathLst>
              </a:custGeom>
              <a:grpFill/>
              <a:ln w="90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</p:grpSp>
        <p:sp>
          <p:nvSpPr>
            <p:cNvPr id="6" name="Figura a mano libera: forma 5">
              <a:extLst>
                <a:ext uri="{FF2B5EF4-FFF2-40B4-BE49-F238E27FC236}">
                  <a16:creationId xmlns:a16="http://schemas.microsoft.com/office/drawing/2014/main" id="{30596B0B-6CF4-54C4-C8B3-7AF72B34FF51}"/>
                </a:ext>
              </a:extLst>
            </p:cNvPr>
            <p:cNvSpPr/>
            <p:nvPr/>
          </p:nvSpPr>
          <p:spPr>
            <a:xfrm>
              <a:off x="5633433" y="833861"/>
              <a:ext cx="2809844" cy="5037188"/>
            </a:xfrm>
            <a:custGeom>
              <a:avLst/>
              <a:gdLst>
                <a:gd name="connsiteX0" fmla="*/ 2809844 w 2809844"/>
                <a:gd name="connsiteY0" fmla="*/ 0 h 5037188"/>
                <a:gd name="connsiteX1" fmla="*/ 2809844 w 2809844"/>
                <a:gd name="connsiteY1" fmla="*/ 453465 h 5037188"/>
                <a:gd name="connsiteX2" fmla="*/ 368951 w 2809844"/>
                <a:gd name="connsiteY2" fmla="*/ 1798412 h 5037188"/>
                <a:gd name="connsiteX3" fmla="*/ 368951 w 2809844"/>
                <a:gd name="connsiteY3" fmla="*/ 4631887 h 5037188"/>
                <a:gd name="connsiteX4" fmla="*/ 0 w 2809844"/>
                <a:gd name="connsiteY4" fmla="*/ 5037189 h 5037188"/>
                <a:gd name="connsiteX5" fmla="*/ 0 w 2809844"/>
                <a:gd name="connsiteY5" fmla="*/ 1538510 h 5037188"/>
                <a:gd name="connsiteX6" fmla="*/ 2809844 w 2809844"/>
                <a:gd name="connsiteY6" fmla="*/ 0 h 503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44" h="5037188">
                  <a:moveTo>
                    <a:pt x="2809844" y="0"/>
                  </a:moveTo>
                  <a:lnTo>
                    <a:pt x="2809844" y="453465"/>
                  </a:lnTo>
                  <a:lnTo>
                    <a:pt x="368951" y="1798412"/>
                  </a:lnTo>
                  <a:lnTo>
                    <a:pt x="368951" y="4631887"/>
                  </a:lnTo>
                  <a:lnTo>
                    <a:pt x="0" y="5037189"/>
                  </a:lnTo>
                  <a:lnTo>
                    <a:pt x="0" y="1538510"/>
                  </a:lnTo>
                  <a:lnTo>
                    <a:pt x="2809844" y="0"/>
                  </a:lnTo>
                  <a:close/>
                </a:path>
              </a:pathLst>
            </a:custGeom>
            <a:grpFill/>
            <a:ln w="90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7" name="Figura a mano libera: forma 6">
              <a:extLst>
                <a:ext uri="{FF2B5EF4-FFF2-40B4-BE49-F238E27FC236}">
                  <a16:creationId xmlns:a16="http://schemas.microsoft.com/office/drawing/2014/main" id="{A86E8ADE-B69A-3712-C1FB-AA85469D6555}"/>
                </a:ext>
              </a:extLst>
            </p:cNvPr>
            <p:cNvSpPr/>
            <p:nvPr/>
          </p:nvSpPr>
          <p:spPr>
            <a:xfrm>
              <a:off x="8490531" y="2419625"/>
              <a:ext cx="2809844" cy="5036279"/>
            </a:xfrm>
            <a:custGeom>
              <a:avLst/>
              <a:gdLst>
                <a:gd name="connsiteX0" fmla="*/ 0 w 2809844"/>
                <a:gd name="connsiteY0" fmla="*/ 5036280 h 5036279"/>
                <a:gd name="connsiteX1" fmla="*/ 0 w 2809844"/>
                <a:gd name="connsiteY1" fmla="*/ 4583723 h 5036279"/>
                <a:gd name="connsiteX2" fmla="*/ 2440893 w 2809844"/>
                <a:gd name="connsiteY2" fmla="*/ 3237868 h 5036279"/>
                <a:gd name="connsiteX3" fmla="*/ 2440893 w 2809844"/>
                <a:gd name="connsiteY3" fmla="*/ 404393 h 5036279"/>
                <a:gd name="connsiteX4" fmla="*/ 2809844 w 2809844"/>
                <a:gd name="connsiteY4" fmla="*/ 0 h 5036279"/>
                <a:gd name="connsiteX5" fmla="*/ 2809844 w 2809844"/>
                <a:gd name="connsiteY5" fmla="*/ 3498679 h 5036279"/>
                <a:gd name="connsiteX6" fmla="*/ 0 w 2809844"/>
                <a:gd name="connsiteY6" fmla="*/ 5036280 h 503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44" h="5036279">
                  <a:moveTo>
                    <a:pt x="0" y="5036280"/>
                  </a:moveTo>
                  <a:lnTo>
                    <a:pt x="0" y="4583723"/>
                  </a:lnTo>
                  <a:lnTo>
                    <a:pt x="2440893" y="3237868"/>
                  </a:lnTo>
                  <a:lnTo>
                    <a:pt x="2440893" y="404393"/>
                  </a:lnTo>
                  <a:lnTo>
                    <a:pt x="2809844" y="0"/>
                  </a:lnTo>
                  <a:lnTo>
                    <a:pt x="2809844" y="3498679"/>
                  </a:lnTo>
                  <a:lnTo>
                    <a:pt x="0" y="5036280"/>
                  </a:lnTo>
                  <a:close/>
                </a:path>
              </a:pathLst>
            </a:custGeom>
            <a:grpFill/>
            <a:ln w="90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238196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4074F-EBF8-B2DB-023F-0AE94DDE0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BBE8FF-1411-39CE-F3F5-61BF859F5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/>
              <a:t>InCubed</a:t>
            </a:r>
            <a:r>
              <a:rPr lang="it-IT"/>
              <a:t> </a:t>
            </a:r>
            <a:r>
              <a:rPr lang="it-IT" err="1"/>
              <a:t>Process</a:t>
            </a:r>
            <a:endParaRPr lang="it-IT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EFA6354-5407-C22B-2218-57535D527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18" y="4220806"/>
            <a:ext cx="10233363" cy="222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8FEC564-0564-3F13-8356-370526928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376" y="1243040"/>
            <a:ext cx="5990635" cy="297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64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2CE23-18CF-90BA-A279-8652D0684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e 15">
            <a:extLst>
              <a:ext uri="{FF2B5EF4-FFF2-40B4-BE49-F238E27FC236}">
                <a16:creationId xmlns:a16="http://schemas.microsoft.com/office/drawing/2014/main" id="{BE492DCA-67EE-8710-8645-5B4990F3CDEF}"/>
              </a:ext>
            </a:extLst>
          </p:cNvPr>
          <p:cNvSpPr/>
          <p:nvPr/>
        </p:nvSpPr>
        <p:spPr>
          <a:xfrm>
            <a:off x="4168089" y="4419304"/>
            <a:ext cx="1046375" cy="1046375"/>
          </a:xfrm>
          <a:prstGeom prst="ellipse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F155588-D1C8-EAF6-7B99-B4A303312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ESA </a:t>
            </a:r>
            <a:r>
              <a:rPr lang="it-IT" dirty="0" err="1"/>
              <a:t>InCubed</a:t>
            </a:r>
            <a:r>
              <a:rPr lang="it-IT" dirty="0"/>
              <a:t> Ambassador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0D8C3A-5520-D9A4-4CA7-FD3438D13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4351" y="1081194"/>
            <a:ext cx="11467549" cy="744976"/>
          </a:xfrm>
        </p:spPr>
        <p:txBody>
          <a:bodyPr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 err="1">
                <a:solidFill>
                  <a:srgbClr val="1D3964"/>
                </a:solidFill>
              </a:rPr>
              <a:t>We</a:t>
            </a:r>
            <a:r>
              <a:rPr lang="it-IT" sz="2000" b="1" dirty="0">
                <a:solidFill>
                  <a:srgbClr val="1D3964"/>
                </a:solidFill>
              </a:rPr>
              <a:t> help companies access, navigate, and </a:t>
            </a:r>
            <a:r>
              <a:rPr lang="it-IT" sz="2000" b="1" dirty="0" err="1">
                <a:solidFill>
                  <a:srgbClr val="1D3964"/>
                </a:solidFill>
              </a:rPr>
              <a:t>succeed</a:t>
            </a:r>
            <a:r>
              <a:rPr lang="it-IT" sz="2000" b="1" dirty="0">
                <a:solidFill>
                  <a:srgbClr val="1D3964"/>
                </a:solidFill>
              </a:rPr>
              <a:t> in the </a:t>
            </a:r>
            <a:r>
              <a:rPr lang="it-IT" sz="2000" b="1" dirty="0" err="1">
                <a:solidFill>
                  <a:srgbClr val="1D3964"/>
                </a:solidFill>
              </a:rPr>
              <a:t>programme</a:t>
            </a:r>
            <a:endParaRPr lang="it-IT" sz="2000" b="1" dirty="0">
              <a:solidFill>
                <a:srgbClr val="1D3964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solidFill>
                  <a:srgbClr val="1D3964"/>
                </a:solidFill>
              </a:rPr>
              <a:t> in close </a:t>
            </a:r>
            <a:r>
              <a:rPr lang="it-IT" sz="2000" b="1" dirty="0" err="1">
                <a:solidFill>
                  <a:srgbClr val="1D3964"/>
                </a:solidFill>
              </a:rPr>
              <a:t>collaboration</a:t>
            </a:r>
            <a:r>
              <a:rPr lang="it-IT" sz="2000" b="1" dirty="0">
                <a:solidFill>
                  <a:srgbClr val="1D3964"/>
                </a:solidFill>
              </a:rPr>
              <a:t> with ESA and </a:t>
            </a:r>
            <a:r>
              <a:rPr lang="it-IT" sz="2000" b="1" dirty="0" err="1">
                <a:solidFill>
                  <a:srgbClr val="1D3964"/>
                </a:solidFill>
              </a:rPr>
              <a:t>liasing</a:t>
            </a:r>
            <a:r>
              <a:rPr lang="it-IT" sz="2000" b="1" dirty="0">
                <a:solidFill>
                  <a:srgbClr val="1D3964"/>
                </a:solidFill>
              </a:rPr>
              <a:t> with ASI.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38CC366-25F1-7427-9437-5940B0B561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71" t="29719" r="5270" b="12246"/>
          <a:stretch>
            <a:fillRect/>
          </a:stretch>
        </p:blipFill>
        <p:spPr>
          <a:xfrm>
            <a:off x="13506043" y="1547530"/>
            <a:ext cx="10732968" cy="4616067"/>
          </a:xfrm>
          <a:prstGeom prst="rect">
            <a:avLst/>
          </a:prstGeom>
        </p:spPr>
      </p:pic>
      <p:pic>
        <p:nvPicPr>
          <p:cNvPr id="6" name="Immagine 5" descr="Immagine che contiene Carattere, Elementi grafici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D22E6727-EBA3-B57C-74BD-7E6B48B59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52" b="28768"/>
          <a:stretch>
            <a:fillRect/>
          </a:stretch>
        </p:blipFill>
        <p:spPr>
          <a:xfrm>
            <a:off x="1960459" y="2236694"/>
            <a:ext cx="8135332" cy="1159497"/>
          </a:xfrm>
          <a:prstGeom prst="rect">
            <a:avLst/>
          </a:prstGeom>
        </p:spPr>
      </p:pic>
      <p:sp>
        <p:nvSpPr>
          <p:cNvPr id="15" name="Ovale 14">
            <a:extLst>
              <a:ext uri="{FF2B5EF4-FFF2-40B4-BE49-F238E27FC236}">
                <a16:creationId xmlns:a16="http://schemas.microsoft.com/office/drawing/2014/main" id="{86FF773C-90A9-9004-D737-008BC6D70706}"/>
              </a:ext>
            </a:extLst>
          </p:cNvPr>
          <p:cNvSpPr/>
          <p:nvPr/>
        </p:nvSpPr>
        <p:spPr>
          <a:xfrm>
            <a:off x="1460183" y="4419304"/>
            <a:ext cx="1046375" cy="1046375"/>
          </a:xfrm>
          <a:prstGeom prst="ellipse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Elemento grafico 11" descr="Lampadina e ingranaggio contorno">
            <a:extLst>
              <a:ext uri="{FF2B5EF4-FFF2-40B4-BE49-F238E27FC236}">
                <a16:creationId xmlns:a16="http://schemas.microsoft.com/office/drawing/2014/main" id="{C6D339AA-B702-4B8A-2A88-F17FE3CB8D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1375" y="4553736"/>
            <a:ext cx="777510" cy="777510"/>
          </a:xfrm>
          <a:prstGeom prst="rect">
            <a:avLst/>
          </a:prstGeom>
        </p:spPr>
      </p:pic>
      <p:pic>
        <p:nvPicPr>
          <p:cNvPr id="14" name="Elemento grafico 13" descr="Collegamento contorno">
            <a:extLst>
              <a:ext uri="{FF2B5EF4-FFF2-40B4-BE49-F238E27FC236}">
                <a16:creationId xmlns:a16="http://schemas.microsoft.com/office/drawing/2014/main" id="{9D3ADE18-1302-7F08-2BD1-D44EDCBE2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26170" y="4485291"/>
            <a:ext cx="914400" cy="914400"/>
          </a:xfrm>
          <a:prstGeom prst="rect">
            <a:avLst/>
          </a:prstGeom>
        </p:spPr>
      </p:pic>
      <p:sp>
        <p:nvSpPr>
          <p:cNvPr id="19" name="Ovale 18">
            <a:extLst>
              <a:ext uri="{FF2B5EF4-FFF2-40B4-BE49-F238E27FC236}">
                <a16:creationId xmlns:a16="http://schemas.microsoft.com/office/drawing/2014/main" id="{1A5E7B47-3548-E350-E6FD-D2EA85C3FAE3}"/>
              </a:ext>
            </a:extLst>
          </p:cNvPr>
          <p:cNvSpPr/>
          <p:nvPr/>
        </p:nvSpPr>
        <p:spPr>
          <a:xfrm>
            <a:off x="6870346" y="4419304"/>
            <a:ext cx="1046375" cy="1046375"/>
          </a:xfrm>
          <a:prstGeom prst="ellipse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Elemento grafico 9" descr="Stretta di mano contorno">
            <a:extLst>
              <a:ext uri="{FF2B5EF4-FFF2-40B4-BE49-F238E27FC236}">
                <a16:creationId xmlns:a16="http://schemas.microsoft.com/office/drawing/2014/main" id="{D2B36EA8-0601-0692-591F-A3A6BE38A7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98810" y="4607213"/>
            <a:ext cx="796594" cy="796594"/>
          </a:xfrm>
          <a:prstGeom prst="rect">
            <a:avLst/>
          </a:prstGeom>
        </p:spPr>
      </p:pic>
      <p:sp>
        <p:nvSpPr>
          <p:cNvPr id="21" name="Ovale 20">
            <a:extLst>
              <a:ext uri="{FF2B5EF4-FFF2-40B4-BE49-F238E27FC236}">
                <a16:creationId xmlns:a16="http://schemas.microsoft.com/office/drawing/2014/main" id="{3F7CA0F4-7702-A75F-0956-43E347893C4A}"/>
              </a:ext>
            </a:extLst>
          </p:cNvPr>
          <p:cNvSpPr/>
          <p:nvPr/>
        </p:nvSpPr>
        <p:spPr>
          <a:xfrm>
            <a:off x="9572603" y="4419304"/>
            <a:ext cx="1046375" cy="1046375"/>
          </a:xfrm>
          <a:prstGeom prst="ellipse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Elemento grafico 7" descr="Megafono contorno">
            <a:extLst>
              <a:ext uri="{FF2B5EF4-FFF2-40B4-BE49-F238E27FC236}">
                <a16:creationId xmlns:a16="http://schemas.microsoft.com/office/drawing/2014/main" id="{418DC96C-494E-AB3F-1DDD-A19DB81899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38590" y="4485291"/>
            <a:ext cx="914400" cy="914400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D338404-6085-E536-E38E-FBEC6410E6D9}"/>
              </a:ext>
            </a:extLst>
          </p:cNvPr>
          <p:cNvSpPr txBox="1"/>
          <p:nvPr/>
        </p:nvSpPr>
        <p:spPr>
          <a:xfrm>
            <a:off x="788401" y="5574896"/>
            <a:ext cx="238136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Raleway" pitchFamily="2" charset="0"/>
              </a:rPr>
              <a:t>Connector</a:t>
            </a:r>
            <a:br>
              <a:rPr lang="en-US" sz="1400" dirty="0">
                <a:latin typeface="Raleway" pitchFamily="2" charset="0"/>
              </a:rPr>
            </a:br>
            <a:r>
              <a:rPr lang="en-US" sz="1400" dirty="0">
                <a:latin typeface="Raleway" pitchFamily="2" charset="0"/>
              </a:rPr>
              <a:t>Identify and connect high-potential entities with ESA opportunities.</a:t>
            </a:r>
            <a:endParaRPr lang="it-IT" sz="1400" dirty="0">
              <a:latin typeface="Raleway" pitchFamily="2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970C294-BDD0-9154-8A29-880E024900F6}"/>
              </a:ext>
            </a:extLst>
          </p:cNvPr>
          <p:cNvSpPr txBox="1"/>
          <p:nvPr/>
        </p:nvSpPr>
        <p:spPr>
          <a:xfrm>
            <a:off x="3345102" y="5574896"/>
            <a:ext cx="2683023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Raleway" pitchFamily="2" charset="0"/>
              </a:rPr>
              <a:t>Advisor</a:t>
            </a:r>
            <a:br>
              <a:rPr lang="en-US" sz="1400" dirty="0">
                <a:latin typeface="Raleway" pitchFamily="2" charset="0"/>
              </a:rPr>
            </a:br>
            <a:r>
              <a:rPr lang="en-US" sz="1400" dirty="0">
                <a:latin typeface="Raleway" pitchFamily="2" charset="0"/>
              </a:rPr>
              <a:t>Guide stakeholders through the </a:t>
            </a:r>
            <a:r>
              <a:rPr lang="en-US" sz="1400" dirty="0" err="1">
                <a:latin typeface="Raleway" pitchFamily="2" charset="0"/>
              </a:rPr>
              <a:t>InCubed</a:t>
            </a:r>
            <a:r>
              <a:rPr lang="en-US" sz="1400" dirty="0">
                <a:latin typeface="Raleway" pitchFamily="2" charset="0"/>
              </a:rPr>
              <a:t> framework and shape competitive proposals.</a:t>
            </a:r>
            <a:endParaRPr lang="it-IT" sz="1400" dirty="0">
              <a:latin typeface="Raleway" pitchFamily="2" charset="0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A468706-1AF7-A5AC-D892-CDE2822112D7}"/>
              </a:ext>
            </a:extLst>
          </p:cNvPr>
          <p:cNvSpPr txBox="1"/>
          <p:nvPr/>
        </p:nvSpPr>
        <p:spPr>
          <a:xfrm>
            <a:off x="6133940" y="5574896"/>
            <a:ext cx="258672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Raleway" pitchFamily="2" charset="0"/>
              </a:rPr>
              <a:t>Facilitator</a:t>
            </a:r>
            <a:br>
              <a:rPr lang="en-US" sz="1400" dirty="0">
                <a:latin typeface="Raleway" pitchFamily="2" charset="0"/>
              </a:rPr>
            </a:br>
            <a:r>
              <a:rPr lang="en-US" sz="1400" dirty="0">
                <a:latin typeface="Raleway" pitchFamily="2" charset="0"/>
              </a:rPr>
              <a:t>Provide business coaching and mentorship throughout the project lifecycle.</a:t>
            </a:r>
            <a:endParaRPr lang="it-IT" sz="1400" dirty="0">
              <a:latin typeface="Raleway" pitchFamily="2" charset="0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940EE4B-022E-2C73-CB67-126097E672E1}"/>
              </a:ext>
            </a:extLst>
          </p:cNvPr>
          <p:cNvSpPr txBox="1"/>
          <p:nvPr/>
        </p:nvSpPr>
        <p:spPr>
          <a:xfrm>
            <a:off x="8895995" y="5574896"/>
            <a:ext cx="2399589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Raleway" pitchFamily="2" charset="0"/>
              </a:rPr>
              <a:t>Promoter</a:t>
            </a:r>
            <a:br>
              <a:rPr lang="en-US" sz="1400" dirty="0">
                <a:latin typeface="Raleway" pitchFamily="2" charset="0"/>
              </a:rPr>
            </a:br>
            <a:r>
              <a:rPr lang="en-US" sz="1400" dirty="0">
                <a:latin typeface="Raleway" pitchFamily="2" charset="0"/>
              </a:rPr>
              <a:t>Boost awareness of </a:t>
            </a:r>
            <a:r>
              <a:rPr lang="en-US" sz="1400" dirty="0" err="1">
                <a:latin typeface="Raleway" pitchFamily="2" charset="0"/>
              </a:rPr>
              <a:t>InCubed</a:t>
            </a:r>
            <a:r>
              <a:rPr lang="en-US" sz="1400" dirty="0">
                <a:latin typeface="Raleway" pitchFamily="2" charset="0"/>
              </a:rPr>
              <a:t> across the Italian innovation ecosystem.</a:t>
            </a:r>
            <a:endParaRPr lang="it-IT" sz="1400" dirty="0">
              <a:latin typeface="Raleway" pitchFamily="2" charset="0"/>
            </a:endParaRPr>
          </a:p>
        </p:txBody>
      </p:sp>
      <p:cxnSp>
        <p:nvCxnSpPr>
          <p:cNvPr id="30" name="Connettore a gomito 29">
            <a:extLst>
              <a:ext uri="{FF2B5EF4-FFF2-40B4-BE49-F238E27FC236}">
                <a16:creationId xmlns:a16="http://schemas.microsoft.com/office/drawing/2014/main" id="{89A26E2B-709C-53F9-EBDE-3A45F2418E6D}"/>
              </a:ext>
            </a:extLst>
          </p:cNvPr>
          <p:cNvCxnSpPr>
            <a:cxnSpLocks/>
            <a:stCxn id="15" idx="0"/>
            <a:endCxn id="6" idx="2"/>
          </p:cNvCxnSpPr>
          <p:nvPr/>
        </p:nvCxnSpPr>
        <p:spPr>
          <a:xfrm rot="5400000" flipH="1" flipV="1">
            <a:off x="3494192" y="1885371"/>
            <a:ext cx="1023113" cy="4044754"/>
          </a:xfrm>
          <a:prstGeom prst="bentConnector3">
            <a:avLst>
              <a:gd name="adj1" fmla="val 50000"/>
            </a:avLst>
          </a:prstGeom>
          <a:ln w="19050">
            <a:solidFill>
              <a:srgbClr val="BCD6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79F07506-29F9-987C-05E3-133A879CB20C}"/>
              </a:ext>
            </a:extLst>
          </p:cNvPr>
          <p:cNvCxnSpPr>
            <a:stCxn id="16" idx="0"/>
          </p:cNvCxnSpPr>
          <p:nvPr/>
        </p:nvCxnSpPr>
        <p:spPr>
          <a:xfrm flipH="1" flipV="1">
            <a:off x="4686613" y="3924151"/>
            <a:ext cx="0" cy="495153"/>
          </a:xfrm>
          <a:prstGeom prst="line">
            <a:avLst/>
          </a:prstGeom>
          <a:ln w="19050">
            <a:solidFill>
              <a:srgbClr val="BCD6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a gomito 33">
            <a:extLst>
              <a:ext uri="{FF2B5EF4-FFF2-40B4-BE49-F238E27FC236}">
                <a16:creationId xmlns:a16="http://schemas.microsoft.com/office/drawing/2014/main" id="{F42C7335-CF6C-CF8C-EB08-1959F2E2119C}"/>
              </a:ext>
            </a:extLst>
          </p:cNvPr>
          <p:cNvCxnSpPr>
            <a:cxnSpLocks/>
          </p:cNvCxnSpPr>
          <p:nvPr/>
        </p:nvCxnSpPr>
        <p:spPr>
          <a:xfrm rot="16200000" flipV="1">
            <a:off x="7555350" y="1882920"/>
            <a:ext cx="990304" cy="4044754"/>
          </a:xfrm>
          <a:prstGeom prst="bentConnector3">
            <a:avLst>
              <a:gd name="adj1" fmla="val 50000"/>
            </a:avLst>
          </a:prstGeom>
          <a:ln w="19050">
            <a:solidFill>
              <a:srgbClr val="BCD6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diritto 34">
            <a:extLst>
              <a:ext uri="{FF2B5EF4-FFF2-40B4-BE49-F238E27FC236}">
                <a16:creationId xmlns:a16="http://schemas.microsoft.com/office/drawing/2014/main" id="{25CDA80F-8A9B-733C-8400-1EE5A5051536}"/>
              </a:ext>
            </a:extLst>
          </p:cNvPr>
          <p:cNvCxnSpPr>
            <a:cxnSpLocks/>
          </p:cNvCxnSpPr>
          <p:nvPr/>
        </p:nvCxnSpPr>
        <p:spPr>
          <a:xfrm flipV="1">
            <a:off x="7402187" y="3924150"/>
            <a:ext cx="0" cy="495153"/>
          </a:xfrm>
          <a:prstGeom prst="line">
            <a:avLst/>
          </a:prstGeom>
          <a:ln w="19050">
            <a:solidFill>
              <a:srgbClr val="BCD6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e 36">
            <a:extLst>
              <a:ext uri="{FF2B5EF4-FFF2-40B4-BE49-F238E27FC236}">
                <a16:creationId xmlns:a16="http://schemas.microsoft.com/office/drawing/2014/main" id="{8E224181-1EAE-2A62-0A30-2D54E4933D12}"/>
              </a:ext>
            </a:extLst>
          </p:cNvPr>
          <p:cNvSpPr/>
          <p:nvPr/>
        </p:nvSpPr>
        <p:spPr>
          <a:xfrm>
            <a:off x="1932178" y="3855564"/>
            <a:ext cx="106294" cy="106294"/>
          </a:xfrm>
          <a:prstGeom prst="ellipse">
            <a:avLst/>
          </a:prstGeom>
          <a:solidFill>
            <a:srgbClr val="BCD6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49EF7D82-C390-C560-C69F-50EA1D54D064}"/>
              </a:ext>
            </a:extLst>
          </p:cNvPr>
          <p:cNvSpPr/>
          <p:nvPr/>
        </p:nvSpPr>
        <p:spPr>
          <a:xfrm>
            <a:off x="4628244" y="3855564"/>
            <a:ext cx="106294" cy="106294"/>
          </a:xfrm>
          <a:prstGeom prst="ellipse">
            <a:avLst/>
          </a:prstGeom>
          <a:solidFill>
            <a:srgbClr val="BCD6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04A81672-A433-C67B-33C6-37EE8489C3AE}"/>
              </a:ext>
            </a:extLst>
          </p:cNvPr>
          <p:cNvSpPr/>
          <p:nvPr/>
        </p:nvSpPr>
        <p:spPr>
          <a:xfrm>
            <a:off x="7343164" y="3855564"/>
            <a:ext cx="106294" cy="106294"/>
          </a:xfrm>
          <a:prstGeom prst="ellipse">
            <a:avLst/>
          </a:prstGeom>
          <a:solidFill>
            <a:srgbClr val="BCD6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598DFF92-934B-D6B9-77C1-1B713DEE6D95}"/>
              </a:ext>
            </a:extLst>
          </p:cNvPr>
          <p:cNvSpPr/>
          <p:nvPr/>
        </p:nvSpPr>
        <p:spPr>
          <a:xfrm>
            <a:off x="10010950" y="3855564"/>
            <a:ext cx="106294" cy="106294"/>
          </a:xfrm>
          <a:prstGeom prst="ellipse">
            <a:avLst/>
          </a:prstGeom>
          <a:solidFill>
            <a:srgbClr val="BCD6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9787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10F83-049D-E729-FF4E-E276D98CD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323E420-1271-B4DC-32A4-C4484A2B6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409" y="324923"/>
            <a:ext cx="9593843" cy="419096"/>
          </a:xfrm>
        </p:spPr>
        <p:txBody>
          <a:bodyPr/>
          <a:lstStyle/>
          <a:p>
            <a:r>
              <a:rPr lang="it-IT" dirty="0" err="1"/>
              <a:t>Connecting</a:t>
            </a:r>
            <a:r>
              <a:rPr lang="it-IT" dirty="0"/>
              <a:t> Stakeholders to </a:t>
            </a:r>
            <a:r>
              <a:rPr lang="it-IT" dirty="0" err="1"/>
              <a:t>Opportunity</a:t>
            </a:r>
            <a:endParaRPr lang="it-IT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BE7D8786-F75B-223A-125C-A17A9A3D60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6" t="12083" r="2038" b="8611"/>
          <a:stretch>
            <a:fillRect/>
          </a:stretch>
        </p:blipFill>
        <p:spPr>
          <a:xfrm>
            <a:off x="666749" y="1008575"/>
            <a:ext cx="10639425" cy="579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95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EDAD5-654E-5FE4-9F73-5B3FD9DFF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po 30">
            <a:extLst>
              <a:ext uri="{FF2B5EF4-FFF2-40B4-BE49-F238E27FC236}">
                <a16:creationId xmlns:a16="http://schemas.microsoft.com/office/drawing/2014/main" id="{1E8C4D0D-FDF1-21D5-2867-D42F991C7D17}"/>
              </a:ext>
            </a:extLst>
          </p:cNvPr>
          <p:cNvGrpSpPr/>
          <p:nvPr/>
        </p:nvGrpSpPr>
        <p:grpSpPr>
          <a:xfrm>
            <a:off x="186829" y="970252"/>
            <a:ext cx="2754014" cy="5771804"/>
            <a:chOff x="186829" y="970252"/>
            <a:chExt cx="2754014" cy="5771804"/>
          </a:xfrm>
        </p:grpSpPr>
        <p:pic>
          <p:nvPicPr>
            <p:cNvPr id="10" name="Picture 2" descr="How to apply infographic">
              <a:extLst>
                <a:ext uri="{FF2B5EF4-FFF2-40B4-BE49-F238E27FC236}">
                  <a16:creationId xmlns:a16="http://schemas.microsoft.com/office/drawing/2014/main" id="{43E76B47-405E-996F-FCA8-DD7804317B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985"/>
            <a:stretch>
              <a:fillRect/>
            </a:stretch>
          </p:blipFill>
          <p:spPr bwMode="auto">
            <a:xfrm>
              <a:off x="186829" y="1062180"/>
              <a:ext cx="2313627" cy="5679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How to apply infographic">
              <a:extLst>
                <a:ext uri="{FF2B5EF4-FFF2-40B4-BE49-F238E27FC236}">
                  <a16:creationId xmlns:a16="http://schemas.microsoft.com/office/drawing/2014/main" id="{0D668537-0AA1-D4F1-853B-2E31F115CA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3" t="15724" r="14700" b="76411"/>
            <a:stretch>
              <a:fillRect/>
            </a:stretch>
          </p:blipFill>
          <p:spPr bwMode="auto">
            <a:xfrm>
              <a:off x="1622253" y="970252"/>
              <a:ext cx="1318590" cy="1217081"/>
            </a:xfrm>
            <a:prstGeom prst="rect">
              <a:avLst/>
            </a:prstGeom>
            <a:solidFill>
              <a:srgbClr val="FFFFFF"/>
            </a:solidFill>
          </p:spPr>
        </p:pic>
      </p:grpSp>
      <p:pic>
        <p:nvPicPr>
          <p:cNvPr id="7" name="Immagine 6">
            <a:extLst>
              <a:ext uri="{FF2B5EF4-FFF2-40B4-BE49-F238E27FC236}">
                <a16:creationId xmlns:a16="http://schemas.microsoft.com/office/drawing/2014/main" id="{02A79A28-F39E-8775-F326-641D925224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52" t="3395" r="2917" b="8955"/>
          <a:stretch>
            <a:fillRect/>
          </a:stretch>
        </p:blipFill>
        <p:spPr>
          <a:xfrm>
            <a:off x="13344332" y="1368104"/>
            <a:ext cx="8425484" cy="5241391"/>
          </a:xfrm>
          <a:prstGeom prst="rect">
            <a:avLst/>
          </a:prstGeo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266145DE-B54A-9FFB-BA74-2DCFA4266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/>
              <a:t>Our</a:t>
            </a:r>
            <a:r>
              <a:rPr lang="it-IT"/>
              <a:t> business support </a:t>
            </a:r>
            <a:r>
              <a:rPr lang="it-IT" err="1"/>
              <a:t>along</a:t>
            </a:r>
            <a:r>
              <a:rPr lang="it-IT"/>
              <a:t> the </a:t>
            </a:r>
            <a:r>
              <a:rPr lang="it-IT" err="1"/>
              <a:t>journey</a:t>
            </a:r>
            <a:endParaRPr lang="it-IT"/>
          </a:p>
        </p:txBody>
      </p:sp>
      <p:cxnSp>
        <p:nvCxnSpPr>
          <p:cNvPr id="16" name="Connettore a gomito 15">
            <a:extLst>
              <a:ext uri="{FF2B5EF4-FFF2-40B4-BE49-F238E27FC236}">
                <a16:creationId xmlns:a16="http://schemas.microsoft.com/office/drawing/2014/main" id="{F65E0666-E6FB-B049-ACAE-FDC117529DE2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2365518" y="1368104"/>
            <a:ext cx="1554368" cy="1372181"/>
          </a:xfrm>
          <a:prstGeom prst="bentConnector3">
            <a:avLst>
              <a:gd name="adj1" fmla="val 84569"/>
            </a:avLst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 descr="How to apply infographic">
            <a:extLst>
              <a:ext uri="{FF2B5EF4-FFF2-40B4-BE49-F238E27FC236}">
                <a16:creationId xmlns:a16="http://schemas.microsoft.com/office/drawing/2014/main" id="{68E9D866-0819-691C-BF35-8660BA20FB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6" t="35951" r="7781" b="54639"/>
          <a:stretch>
            <a:fillRect/>
          </a:stretch>
        </p:blipFill>
        <p:spPr bwMode="auto">
          <a:xfrm>
            <a:off x="1622253" y="2201914"/>
            <a:ext cx="1481165" cy="1295429"/>
          </a:xfrm>
          <a:prstGeom prst="rect">
            <a:avLst/>
          </a:prstGeom>
          <a:solidFill>
            <a:srgbClr val="FFFFFF"/>
          </a:solidFill>
        </p:spPr>
      </p:pic>
      <p:cxnSp>
        <p:nvCxnSpPr>
          <p:cNvPr id="55" name="Connettore diritto 54">
            <a:extLst>
              <a:ext uri="{FF2B5EF4-FFF2-40B4-BE49-F238E27FC236}">
                <a16:creationId xmlns:a16="http://schemas.microsoft.com/office/drawing/2014/main" id="{AB35A2D8-72E0-2DC2-9F82-62B155037893}"/>
              </a:ext>
            </a:extLst>
          </p:cNvPr>
          <p:cNvCxnSpPr>
            <a:cxnSpLocks/>
          </p:cNvCxnSpPr>
          <p:nvPr/>
        </p:nvCxnSpPr>
        <p:spPr>
          <a:xfrm>
            <a:off x="2401453" y="2754865"/>
            <a:ext cx="864000" cy="0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diritto 56">
            <a:extLst>
              <a:ext uri="{FF2B5EF4-FFF2-40B4-BE49-F238E27FC236}">
                <a16:creationId xmlns:a16="http://schemas.microsoft.com/office/drawing/2014/main" id="{428FBB5A-BF31-B9CC-E0D3-3C9D82AAB49B}"/>
              </a:ext>
            </a:extLst>
          </p:cNvPr>
          <p:cNvCxnSpPr>
            <a:cxnSpLocks/>
          </p:cNvCxnSpPr>
          <p:nvPr/>
        </p:nvCxnSpPr>
        <p:spPr>
          <a:xfrm>
            <a:off x="3254057" y="2750247"/>
            <a:ext cx="0" cy="2976298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diritto 57">
            <a:extLst>
              <a:ext uri="{FF2B5EF4-FFF2-40B4-BE49-F238E27FC236}">
                <a16:creationId xmlns:a16="http://schemas.microsoft.com/office/drawing/2014/main" id="{467C15F7-CA2E-2EDA-6069-674DEB34C28C}"/>
              </a:ext>
            </a:extLst>
          </p:cNvPr>
          <p:cNvCxnSpPr>
            <a:cxnSpLocks/>
          </p:cNvCxnSpPr>
          <p:nvPr/>
        </p:nvCxnSpPr>
        <p:spPr>
          <a:xfrm>
            <a:off x="3254058" y="5712685"/>
            <a:ext cx="648000" cy="0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diritto 64">
            <a:extLst>
              <a:ext uri="{FF2B5EF4-FFF2-40B4-BE49-F238E27FC236}">
                <a16:creationId xmlns:a16="http://schemas.microsoft.com/office/drawing/2014/main" id="{970EFD26-98B4-B698-FF73-53B2D2BC107F}"/>
              </a:ext>
            </a:extLst>
          </p:cNvPr>
          <p:cNvCxnSpPr>
            <a:cxnSpLocks/>
          </p:cNvCxnSpPr>
          <p:nvPr/>
        </p:nvCxnSpPr>
        <p:spPr>
          <a:xfrm>
            <a:off x="2363498" y="1640979"/>
            <a:ext cx="1116000" cy="0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diritto 65">
            <a:extLst>
              <a:ext uri="{FF2B5EF4-FFF2-40B4-BE49-F238E27FC236}">
                <a16:creationId xmlns:a16="http://schemas.microsoft.com/office/drawing/2014/main" id="{DDD40042-2335-2D1E-4B8F-93C8A180F1A9}"/>
              </a:ext>
            </a:extLst>
          </p:cNvPr>
          <p:cNvCxnSpPr>
            <a:cxnSpLocks/>
          </p:cNvCxnSpPr>
          <p:nvPr/>
        </p:nvCxnSpPr>
        <p:spPr>
          <a:xfrm>
            <a:off x="3478389" y="1647292"/>
            <a:ext cx="0" cy="3543544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diritto 66">
            <a:extLst>
              <a:ext uri="{FF2B5EF4-FFF2-40B4-BE49-F238E27FC236}">
                <a16:creationId xmlns:a16="http://schemas.microsoft.com/office/drawing/2014/main" id="{38E5B859-33B2-6C2A-BAAD-5605D921F988}"/>
              </a:ext>
            </a:extLst>
          </p:cNvPr>
          <p:cNvCxnSpPr>
            <a:cxnSpLocks/>
          </p:cNvCxnSpPr>
          <p:nvPr/>
        </p:nvCxnSpPr>
        <p:spPr>
          <a:xfrm>
            <a:off x="3478389" y="5174265"/>
            <a:ext cx="432000" cy="0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CAF9776-49B3-75AD-1E7D-F8035AC91562}"/>
              </a:ext>
            </a:extLst>
          </p:cNvPr>
          <p:cNvSpPr/>
          <p:nvPr/>
        </p:nvSpPr>
        <p:spPr>
          <a:xfrm>
            <a:off x="3919886" y="1571970"/>
            <a:ext cx="8005016" cy="2336629"/>
          </a:xfrm>
          <a:prstGeom prst="roundRect">
            <a:avLst/>
          </a:prstGeom>
          <a:noFill/>
          <a:ln w="38100">
            <a:solidFill>
              <a:srgbClr val="BCD6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467982D-6B6A-37FD-14A2-E24D0883DB4D}"/>
              </a:ext>
            </a:extLst>
          </p:cNvPr>
          <p:cNvSpPr/>
          <p:nvPr/>
        </p:nvSpPr>
        <p:spPr>
          <a:xfrm>
            <a:off x="4298623" y="1422195"/>
            <a:ext cx="5527859" cy="305924"/>
          </a:xfrm>
          <a:prstGeom prst="rect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Raleway" pitchFamily="2" charset="0"/>
              </a:rPr>
              <a:t>Engagement and early-stage support services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C24E8986-3560-1698-CDD7-0A7AA56AE8EA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232635" y="1818086"/>
            <a:ext cx="7541443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Assess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the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eligibility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and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alignment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of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your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concept with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InCubed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programme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aleway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Guide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you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through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the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application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and funding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process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,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including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potential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redirections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to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other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ESA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initiatives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aleway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Provide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tailored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resources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and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relevant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technical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documentation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aleway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Evaluate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your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business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needs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and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innovation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readiness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aleway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Identify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key Earth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Observation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(EO)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enablers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to support and accelerate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your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solution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aleway" pitchFamily="2" charset="0"/>
            </a:endParaRP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3F66363B-FDFB-D7AB-447E-AFBD6D5F6058}"/>
              </a:ext>
            </a:extLst>
          </p:cNvPr>
          <p:cNvSpPr/>
          <p:nvPr/>
        </p:nvSpPr>
        <p:spPr>
          <a:xfrm>
            <a:off x="3919886" y="4567899"/>
            <a:ext cx="8005016" cy="1842328"/>
          </a:xfrm>
          <a:prstGeom prst="roundRect">
            <a:avLst/>
          </a:prstGeom>
          <a:noFill/>
          <a:ln w="38100">
            <a:solidFill>
              <a:srgbClr val="BCD6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238DF4BA-9F2B-D4D4-FD1F-8897BEBFE00C}"/>
              </a:ext>
            </a:extLst>
          </p:cNvPr>
          <p:cNvSpPr/>
          <p:nvPr/>
        </p:nvSpPr>
        <p:spPr>
          <a:xfrm>
            <a:off x="4298623" y="4418123"/>
            <a:ext cx="5957740" cy="305924"/>
          </a:xfrm>
          <a:prstGeom prst="rect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Raleway" pitchFamily="2" charset="0"/>
              </a:rPr>
              <a:t>Business coaching and refinement of business ideas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BD9EBAC5-AFBB-71EB-C371-6FD4352BF610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232635" y="4958663"/>
            <a:ext cx="754144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Connect with experienced coaches with proven business development expertise to help bridge critical gaps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Develop high-potential business cases tailored to ESA </a:t>
            </a:r>
            <a:r>
              <a:rPr kumimoji="0" lang="en-US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InCubed</a:t>
            </a:r>
            <a:r>
              <a:rPr kumimoji="0" lang="en-US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priorities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Get support in building high-impact, market-ready EO-driven projects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77872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C188EA83FBDC2449DE951F631A9E50A" ma:contentTypeVersion="19" ma:contentTypeDescription="Creare un nuovo documento." ma:contentTypeScope="" ma:versionID="e1f5187d40975210e5ebc7da4f23606d">
  <xsd:schema xmlns:xsd="http://www.w3.org/2001/XMLSchema" xmlns:xs="http://www.w3.org/2001/XMLSchema" xmlns:p="http://schemas.microsoft.com/office/2006/metadata/properties" xmlns:ns2="058dfe34-6a41-4385-8404-dc2151a5d162" xmlns:ns3="8647dd02-a4a6-4168-9143-569a6775d768" targetNamespace="http://schemas.microsoft.com/office/2006/metadata/properties" ma:root="true" ma:fieldsID="a1ecd4b1803350111285f957d7c80b17" ns2:_="" ns3:_="">
    <xsd:import namespace="058dfe34-6a41-4385-8404-dc2151a5d162"/>
    <xsd:import namespace="8647dd02-a4a6-4168-9143-569a6775d76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8dfe34-6a41-4385-8404-dc2151a5d16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2a360fe-df42-4e18-b75d-337f4dafa5e7}" ma:internalName="TaxCatchAll" ma:showField="CatchAllData" ma:web="058dfe34-6a41-4385-8404-dc2151a5d1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47dd02-a4a6-4168-9143-569a6775d7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2e616ccc-57b1-4389-a4a3-a49f1d5d4e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647dd02-a4a6-4168-9143-569a6775d768">
      <Terms xmlns="http://schemas.microsoft.com/office/infopath/2007/PartnerControls"/>
    </lcf76f155ced4ddcb4097134ff3c332f>
    <TaxCatchAll xmlns="058dfe34-6a41-4385-8404-dc2151a5d162" xsi:nil="true"/>
  </documentManagement>
</p:properties>
</file>

<file path=customXml/itemProps1.xml><?xml version="1.0" encoding="utf-8"?>
<ds:datastoreItem xmlns:ds="http://schemas.openxmlformats.org/officeDocument/2006/customXml" ds:itemID="{574AA775-1970-466A-B997-1F0F57A9A423}"/>
</file>

<file path=customXml/itemProps2.xml><?xml version="1.0" encoding="utf-8"?>
<ds:datastoreItem xmlns:ds="http://schemas.openxmlformats.org/officeDocument/2006/customXml" ds:itemID="{48298C0F-394B-4A2F-BE4F-773758BB6B22}"/>
</file>

<file path=customXml/itemProps3.xml><?xml version="1.0" encoding="utf-8"?>
<ds:datastoreItem xmlns:ds="http://schemas.openxmlformats.org/officeDocument/2006/customXml" ds:itemID="{308EB385-29D7-444B-9D8F-50E3230E254F}"/>
</file>

<file path=docMetadata/LabelInfo.xml><?xml version="1.0" encoding="utf-8"?>
<clbl:labelList xmlns:clbl="http://schemas.microsoft.com/office/2020/mipLabelMetadata">
  <clbl:label id="{1fc902d5-ed41-4d28-943d-4941726de980}" enabled="0" method="" siteId="{1fc902d5-ed41-4d28-943d-4941726de98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842</Words>
  <Application>Microsoft Office PowerPoint</Application>
  <PresentationFormat>Widescreen</PresentationFormat>
  <Paragraphs>90</Paragraphs>
  <Slides>13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13</vt:i4>
      </vt:variant>
    </vt:vector>
  </HeadingPairs>
  <TitlesOfParts>
    <vt:vector size="25" baseType="lpstr">
      <vt:lpstr>Aptos</vt:lpstr>
      <vt:lpstr>Arial</vt:lpstr>
      <vt:lpstr>Bahnschrift</vt:lpstr>
      <vt:lpstr>Calibri</vt:lpstr>
      <vt:lpstr>NotesEsa</vt:lpstr>
      <vt:lpstr>Raleway</vt:lpstr>
      <vt:lpstr>Raleway </vt:lpstr>
      <vt:lpstr>Raleway Black</vt:lpstr>
      <vt:lpstr>Raleway Bold</vt:lpstr>
      <vt:lpstr>Wingdings</vt:lpstr>
      <vt:lpstr>Tema di Office</vt:lpstr>
      <vt:lpstr>Office Theme</vt:lpstr>
      <vt:lpstr>Presentazione standard di PowerPoint</vt:lpstr>
      <vt:lpstr>Presentazione standard di PowerPoint</vt:lpstr>
      <vt:lpstr>STAM Today</vt:lpstr>
      <vt:lpstr>How we deliver: our labs and competence areas</vt:lpstr>
      <vt:lpstr>InCubed and the ESA Φ-lab</vt:lpstr>
      <vt:lpstr>InCubed Process</vt:lpstr>
      <vt:lpstr>The role of the ESA InCubed Ambassador</vt:lpstr>
      <vt:lpstr>Connecting Stakeholders to Opportunity</vt:lpstr>
      <vt:lpstr>Our business support along the journey</vt:lpstr>
      <vt:lpstr>Some project examples for inspiration (1/3)</vt:lpstr>
      <vt:lpstr>Some project examples for inspiration (2/3)</vt:lpstr>
      <vt:lpstr>Some project examples for inspiration (3/3)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Stefania Marongiu</dc:creator>
  <cp:lastModifiedBy>Antonio Altana</cp:lastModifiedBy>
  <cp:revision>9</cp:revision>
  <dcterms:created xsi:type="dcterms:W3CDTF">2023-01-05T14:06:11Z</dcterms:created>
  <dcterms:modified xsi:type="dcterms:W3CDTF">2026-04-16T13:50:08Z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0x0101008C188EA83FBDC2449DE951F631A9E50A</vt:lpwstr>
  </property>
</Properties>
</file>